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</p:sldIdLst>
  <p:sldSz cx="18288000" cy="10287000"/>
  <p:notesSz cx="6858000" cy="9144000"/>
  <p:embeddedFontLst>
    <p:embeddedFont>
      <p:font typeface="Jannah" panose="020B0604020202020204" charset="-78"/>
      <p:regular r:id="rId24"/>
    </p:embeddedFont>
    <p:embeddedFont>
      <p:font typeface="Jannah Heavy" panose="020B0604020202020204" charset="-78"/>
      <p:regular r:id="rId25"/>
    </p:embeddedFont>
    <p:embeddedFont>
      <p:font typeface="Jannah Medium" panose="020B0604020202020204" charset="-78"/>
      <p:regular r:id="rId26"/>
    </p:embeddedFont>
    <p:embeddedFont>
      <p:font typeface="Open Sans" panose="020B0606030504020204" pitchFamily="34" charset="0"/>
      <p:regular r:id="rId27"/>
    </p:embeddedFont>
    <p:embeddedFont>
      <p:font typeface="Open Sans Bold" panose="020B0806030504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620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42.png"/><Relationship Id="rId18" Type="http://schemas.openxmlformats.org/officeDocument/2006/relationships/image" Target="../media/image13.svg"/><Relationship Id="rId3" Type="http://schemas.openxmlformats.org/officeDocument/2006/relationships/image" Target="../media/image36.svg"/><Relationship Id="rId7" Type="http://schemas.openxmlformats.org/officeDocument/2006/relationships/image" Target="../media/image8.png"/><Relationship Id="rId12" Type="http://schemas.openxmlformats.org/officeDocument/2006/relationships/image" Target="../media/image41.svg"/><Relationship Id="rId17" Type="http://schemas.openxmlformats.org/officeDocument/2006/relationships/image" Target="../media/image12.png"/><Relationship Id="rId2" Type="http://schemas.openxmlformats.org/officeDocument/2006/relationships/image" Target="../media/image35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5.sv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4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jpe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jpeg"/><Relationship Id="rId10" Type="http://schemas.openxmlformats.org/officeDocument/2006/relationships/image" Target="../media/image54.png"/><Relationship Id="rId4" Type="http://schemas.openxmlformats.org/officeDocument/2006/relationships/image" Target="../media/image48.jpeg"/><Relationship Id="rId9" Type="http://schemas.openxmlformats.org/officeDocument/2006/relationships/image" Target="../media/image53.sv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12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12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12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4.png"/><Relationship Id="rId12" Type="http://schemas.openxmlformats.org/officeDocument/2006/relationships/image" Target="../media/image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png"/><Relationship Id="rId18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30.svg"/><Relationship Id="rId12" Type="http://schemas.openxmlformats.org/officeDocument/2006/relationships/image" Target="../media/image5.svg"/><Relationship Id="rId17" Type="http://schemas.openxmlformats.org/officeDocument/2006/relationships/image" Target="../media/image25.png"/><Relationship Id="rId2" Type="http://schemas.openxmlformats.org/officeDocument/2006/relationships/image" Target="../media/image19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svg"/><Relationship Id="rId15" Type="http://schemas.openxmlformats.org/officeDocument/2006/relationships/image" Target="../media/image6.png"/><Relationship Id="rId10" Type="http://schemas.openxmlformats.org/officeDocument/2006/relationships/image" Target="../media/image22.svg"/><Relationship Id="rId4" Type="http://schemas.openxmlformats.org/officeDocument/2006/relationships/image" Target="../media/image27.png"/><Relationship Id="rId9" Type="http://schemas.openxmlformats.org/officeDocument/2006/relationships/image" Target="../media/image21.png"/><Relationship Id="rId1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png"/><Relationship Id="rId18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30.svg"/><Relationship Id="rId12" Type="http://schemas.openxmlformats.org/officeDocument/2006/relationships/image" Target="../media/image5.svg"/><Relationship Id="rId17" Type="http://schemas.openxmlformats.org/officeDocument/2006/relationships/image" Target="../media/image25.png"/><Relationship Id="rId2" Type="http://schemas.openxmlformats.org/officeDocument/2006/relationships/image" Target="../media/image19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svg"/><Relationship Id="rId15" Type="http://schemas.openxmlformats.org/officeDocument/2006/relationships/image" Target="../media/image6.png"/><Relationship Id="rId10" Type="http://schemas.openxmlformats.org/officeDocument/2006/relationships/image" Target="../media/image22.svg"/><Relationship Id="rId4" Type="http://schemas.openxmlformats.org/officeDocument/2006/relationships/image" Target="../media/image27.png"/><Relationship Id="rId9" Type="http://schemas.openxmlformats.org/officeDocument/2006/relationships/image" Target="../media/image21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4363" y="813363"/>
            <a:ext cx="9613826" cy="9613826"/>
            <a:chOff x="0" y="0"/>
            <a:chExt cx="12818434" cy="128184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18491" cy="12818491"/>
            </a:xfrm>
            <a:custGeom>
              <a:avLst/>
              <a:gdLst/>
              <a:ahLst/>
              <a:cxnLst/>
              <a:rect l="l" t="t" r="r" b="b"/>
              <a:pathLst>
                <a:path w="12818491" h="12818491">
                  <a:moveTo>
                    <a:pt x="12818491" y="0"/>
                  </a:moveTo>
                  <a:lnTo>
                    <a:pt x="0" y="12818491"/>
                  </a:lnTo>
                  <a:lnTo>
                    <a:pt x="12818491" y="12818491"/>
                  </a:ln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4" name="Freeform 4"/>
          <p:cNvSpPr/>
          <p:nvPr/>
        </p:nvSpPr>
        <p:spPr>
          <a:xfrm>
            <a:off x="-6343636" y="-3850889"/>
            <a:ext cx="21132261" cy="21132261"/>
          </a:xfrm>
          <a:custGeom>
            <a:avLst/>
            <a:gdLst/>
            <a:ahLst/>
            <a:cxnLst/>
            <a:rect l="l" t="t" r="r" b="b"/>
            <a:pathLst>
              <a:path w="21132261" h="21132261">
                <a:moveTo>
                  <a:pt x="0" y="0"/>
                </a:moveTo>
                <a:lnTo>
                  <a:pt x="21132261" y="0"/>
                </a:lnTo>
                <a:lnTo>
                  <a:pt x="21132261" y="21132261"/>
                </a:lnTo>
                <a:lnTo>
                  <a:pt x="0" y="21132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5" name="Freeform 5"/>
          <p:cNvSpPr/>
          <p:nvPr/>
        </p:nvSpPr>
        <p:spPr>
          <a:xfrm>
            <a:off x="8567625" y="-6093042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Freeform 6"/>
          <p:cNvSpPr/>
          <p:nvPr/>
        </p:nvSpPr>
        <p:spPr>
          <a:xfrm>
            <a:off x="8567625" y="-6453799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7" name="Freeform 7"/>
          <p:cNvSpPr/>
          <p:nvPr/>
        </p:nvSpPr>
        <p:spPr>
          <a:xfrm>
            <a:off x="8567625" y="-6912943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TextBox 8"/>
          <p:cNvSpPr txBox="1"/>
          <p:nvPr/>
        </p:nvSpPr>
        <p:spPr>
          <a:xfrm>
            <a:off x="1224946" y="2555762"/>
            <a:ext cx="9671391" cy="166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27"/>
              </a:lnSpc>
            </a:pPr>
            <a:r>
              <a:rPr lang="en-US" sz="9805" b="1" spc="-715" dirty="0" err="1">
                <a:solidFill>
                  <a:srgbClr val="FFFFFF"/>
                </a:solidFill>
                <a:latin typeface="Jannah Heavy"/>
                <a:ea typeface="Jannah Heavy"/>
                <a:cs typeface="Jannah Heavy"/>
                <a:sym typeface="Jannah Heavy"/>
              </a:rPr>
              <a:t>Seminário</a:t>
            </a:r>
            <a:r>
              <a:rPr lang="en-US" sz="9805" b="1" spc="-715" dirty="0">
                <a:solidFill>
                  <a:srgbClr val="FFFFFF"/>
                </a:solidFill>
                <a:latin typeface="Jannah Heavy"/>
                <a:ea typeface="Jannah Heavy"/>
                <a:cs typeface="Jannah Heavy"/>
                <a:sym typeface="Jannah Heavy"/>
              </a:rPr>
              <a:t> de I.A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3967968" y="6027053"/>
            <a:ext cx="13265913" cy="38100"/>
            <a:chOff x="0" y="0"/>
            <a:chExt cx="17687884" cy="50800"/>
          </a:xfrm>
        </p:grpSpPr>
        <p:sp>
          <p:nvSpPr>
            <p:cNvPr id="10" name="Freeform 10"/>
            <p:cNvSpPr/>
            <p:nvPr/>
          </p:nvSpPr>
          <p:spPr>
            <a:xfrm>
              <a:off x="25400" y="0"/>
              <a:ext cx="17637125" cy="50800"/>
            </a:xfrm>
            <a:custGeom>
              <a:avLst/>
              <a:gdLst/>
              <a:ahLst/>
              <a:cxnLst/>
              <a:rect l="l" t="t" r="r" b="b"/>
              <a:pathLst>
                <a:path w="17637125" h="50800">
                  <a:moveTo>
                    <a:pt x="0" y="0"/>
                  </a:moveTo>
                  <a:lnTo>
                    <a:pt x="17637125" y="0"/>
                  </a:lnTo>
                  <a:lnTo>
                    <a:pt x="1763712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77" r="-277"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12" name="Group 12"/>
          <p:cNvGrpSpPr/>
          <p:nvPr/>
        </p:nvGrpSpPr>
        <p:grpSpPr>
          <a:xfrm rot="8100000">
            <a:off x="-3475881" y="1121409"/>
            <a:ext cx="9401653" cy="429307"/>
            <a:chOff x="0" y="0"/>
            <a:chExt cx="12535537" cy="572409"/>
          </a:xfrm>
        </p:grpSpPr>
        <p:sp>
          <p:nvSpPr>
            <p:cNvPr id="13" name="Freeform 13"/>
            <p:cNvSpPr/>
            <p:nvPr/>
          </p:nvSpPr>
          <p:spPr>
            <a:xfrm flipV="1">
              <a:off x="0" y="0"/>
              <a:ext cx="12535535" cy="572389"/>
            </a:xfrm>
            <a:custGeom>
              <a:avLst/>
              <a:gdLst/>
              <a:ahLst/>
              <a:cxnLst/>
              <a:rect l="l" t="t" r="r" b="b"/>
              <a:pathLst>
                <a:path w="12535535" h="572389">
                  <a:moveTo>
                    <a:pt x="0" y="572389"/>
                  </a:moveTo>
                  <a:lnTo>
                    <a:pt x="12535535" y="572389"/>
                  </a:lnTo>
                  <a:lnTo>
                    <a:pt x="12535535" y="0"/>
                  </a:lnTo>
                  <a:lnTo>
                    <a:pt x="0" y="0"/>
                  </a:lnTo>
                  <a:lnTo>
                    <a:pt x="0" y="572389"/>
                  </a:lnTo>
                  <a:close/>
                </a:path>
              </a:pathLst>
            </a:custGeom>
            <a:blipFill>
              <a:blip r:embed="rId11"/>
              <a:stretch>
                <a:fillRect t="-166732" b="-166735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24946" y="6252911"/>
            <a:ext cx="6541506" cy="53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2926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MARCELO FERREIRA DE ALMEIDA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4946" y="6743413"/>
            <a:ext cx="6541506" cy="53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2926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RAFAEL PALHETA TOKAIRIN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4946" y="3924737"/>
            <a:ext cx="103917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Agentes baseados em objetivos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8245" y="4938695"/>
            <a:ext cx="58484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Análise de ações com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07883" y="0"/>
            <a:ext cx="7580117" cy="10287000"/>
            <a:chOff x="0" y="0"/>
            <a:chExt cx="1010682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06787" cy="13716000"/>
            </a:xfrm>
            <a:custGeom>
              <a:avLst/>
              <a:gdLst/>
              <a:ahLst/>
              <a:cxnLst/>
              <a:rect l="l" t="t" r="r" b="b"/>
              <a:pathLst>
                <a:path w="10106787" h="13716000">
                  <a:moveTo>
                    <a:pt x="0" y="0"/>
                  </a:moveTo>
                  <a:lnTo>
                    <a:pt x="10106787" y="0"/>
                  </a:lnTo>
                  <a:lnTo>
                    <a:pt x="101067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855" r="-17855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4" name="Freeform 4"/>
          <p:cNvSpPr/>
          <p:nvPr/>
        </p:nvSpPr>
        <p:spPr>
          <a:xfrm>
            <a:off x="4046844" y="7275473"/>
            <a:ext cx="11047010" cy="11047010"/>
          </a:xfrm>
          <a:custGeom>
            <a:avLst/>
            <a:gdLst/>
            <a:ahLst/>
            <a:cxnLst/>
            <a:rect l="l" t="t" r="r" b="b"/>
            <a:pathLst>
              <a:path w="11047010" h="11047010">
                <a:moveTo>
                  <a:pt x="0" y="0"/>
                </a:moveTo>
                <a:lnTo>
                  <a:pt x="11047010" y="0"/>
                </a:lnTo>
                <a:lnTo>
                  <a:pt x="11047010" y="11047009"/>
                </a:lnTo>
                <a:lnTo>
                  <a:pt x="0" y="11047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5" name="Group 5"/>
          <p:cNvGrpSpPr/>
          <p:nvPr/>
        </p:nvGrpSpPr>
        <p:grpSpPr>
          <a:xfrm>
            <a:off x="-7073664" y="2414387"/>
            <a:ext cx="15214459" cy="43696"/>
            <a:chOff x="0" y="0"/>
            <a:chExt cx="17687884" cy="50800"/>
          </a:xfrm>
        </p:grpSpPr>
        <p:sp>
          <p:nvSpPr>
            <p:cNvPr id="6" name="Freeform 6"/>
            <p:cNvSpPr/>
            <p:nvPr/>
          </p:nvSpPr>
          <p:spPr>
            <a:xfrm>
              <a:off x="25400" y="0"/>
              <a:ext cx="17637125" cy="50800"/>
            </a:xfrm>
            <a:custGeom>
              <a:avLst/>
              <a:gdLst/>
              <a:ahLst/>
              <a:cxnLst/>
              <a:rect l="l" t="t" r="r" b="b"/>
              <a:pathLst>
                <a:path w="17637125" h="50800">
                  <a:moveTo>
                    <a:pt x="0" y="0"/>
                  </a:moveTo>
                  <a:lnTo>
                    <a:pt x="17637125" y="0"/>
                  </a:lnTo>
                  <a:lnTo>
                    <a:pt x="1763712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77036" y="-144661"/>
            <a:ext cx="564445" cy="10431661"/>
          </a:xfrm>
          <a:custGeom>
            <a:avLst/>
            <a:gdLst/>
            <a:ahLst/>
            <a:cxnLst/>
            <a:rect l="l" t="t" r="r" b="b"/>
            <a:pathLst>
              <a:path w="564445" h="10431661">
                <a:moveTo>
                  <a:pt x="0" y="0"/>
                </a:moveTo>
                <a:lnTo>
                  <a:pt x="564445" y="0"/>
                </a:lnTo>
                <a:lnTo>
                  <a:pt x="564445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TextBox 8"/>
          <p:cNvSpPr txBox="1"/>
          <p:nvPr/>
        </p:nvSpPr>
        <p:spPr>
          <a:xfrm>
            <a:off x="226009" y="1304534"/>
            <a:ext cx="9146591" cy="1109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6"/>
              </a:lnSpc>
            </a:pP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Coleta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automática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de dados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históricos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de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ações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via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yfinance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3566" y="2110437"/>
            <a:ext cx="7433996" cy="792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endParaRPr/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yfinance é uma API amplamente usada para acessar dados financeiros de ações e outros ativos. Ela facilita a obtenção de informações históricas e financeiras detalhadas diretamente da Yahoo Finance.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Funcionalidades incluídas: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Obtenção de dados históricos de preços (ex: fechamento diário, volume).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Acesso a dados financeiros como dividend yield (DY), crescimento de lucros, dívida/patrimônio, entre outros.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Pesquisa de propriedades das ações como capitalização de mercado e retorno sobre patrimônio (ROE).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6009" y="422519"/>
            <a:ext cx="8663523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6000" b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Funcionalidade: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07883" y="0"/>
            <a:ext cx="7580117" cy="10287000"/>
            <a:chOff x="0" y="0"/>
            <a:chExt cx="1010682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06787" cy="13716000"/>
            </a:xfrm>
            <a:custGeom>
              <a:avLst/>
              <a:gdLst/>
              <a:ahLst/>
              <a:cxnLst/>
              <a:rect l="l" t="t" r="r" b="b"/>
              <a:pathLst>
                <a:path w="10106787" h="13716000">
                  <a:moveTo>
                    <a:pt x="0" y="0"/>
                  </a:moveTo>
                  <a:lnTo>
                    <a:pt x="10106787" y="0"/>
                  </a:lnTo>
                  <a:lnTo>
                    <a:pt x="101067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855" r="-17855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4" name="Freeform 4"/>
          <p:cNvSpPr/>
          <p:nvPr/>
        </p:nvSpPr>
        <p:spPr>
          <a:xfrm>
            <a:off x="4172736" y="9258300"/>
            <a:ext cx="11047010" cy="11047010"/>
          </a:xfrm>
          <a:custGeom>
            <a:avLst/>
            <a:gdLst/>
            <a:ahLst/>
            <a:cxnLst/>
            <a:rect l="l" t="t" r="r" b="b"/>
            <a:pathLst>
              <a:path w="11047010" h="11047010">
                <a:moveTo>
                  <a:pt x="0" y="0"/>
                </a:moveTo>
                <a:lnTo>
                  <a:pt x="11047009" y="0"/>
                </a:lnTo>
                <a:lnTo>
                  <a:pt x="11047009" y="11047010"/>
                </a:lnTo>
                <a:lnTo>
                  <a:pt x="0" y="11047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5" name="Group 5"/>
          <p:cNvGrpSpPr/>
          <p:nvPr/>
        </p:nvGrpSpPr>
        <p:grpSpPr>
          <a:xfrm>
            <a:off x="-7073664" y="2414387"/>
            <a:ext cx="15214459" cy="43696"/>
            <a:chOff x="0" y="0"/>
            <a:chExt cx="17687884" cy="50800"/>
          </a:xfrm>
        </p:grpSpPr>
        <p:sp>
          <p:nvSpPr>
            <p:cNvPr id="6" name="Freeform 6"/>
            <p:cNvSpPr/>
            <p:nvPr/>
          </p:nvSpPr>
          <p:spPr>
            <a:xfrm>
              <a:off x="25400" y="0"/>
              <a:ext cx="17637125" cy="50800"/>
            </a:xfrm>
            <a:custGeom>
              <a:avLst/>
              <a:gdLst/>
              <a:ahLst/>
              <a:cxnLst/>
              <a:rect l="l" t="t" r="r" b="b"/>
              <a:pathLst>
                <a:path w="17637125" h="50800">
                  <a:moveTo>
                    <a:pt x="0" y="0"/>
                  </a:moveTo>
                  <a:lnTo>
                    <a:pt x="17637125" y="0"/>
                  </a:lnTo>
                  <a:lnTo>
                    <a:pt x="1763712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77036" y="-144661"/>
            <a:ext cx="564445" cy="10431661"/>
          </a:xfrm>
          <a:custGeom>
            <a:avLst/>
            <a:gdLst/>
            <a:ahLst/>
            <a:cxnLst/>
            <a:rect l="l" t="t" r="r" b="b"/>
            <a:pathLst>
              <a:path w="564445" h="10431661">
                <a:moveTo>
                  <a:pt x="0" y="0"/>
                </a:moveTo>
                <a:lnTo>
                  <a:pt x="564445" y="0"/>
                </a:lnTo>
                <a:lnTo>
                  <a:pt x="564445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TextBox 8"/>
          <p:cNvSpPr txBox="1"/>
          <p:nvPr/>
        </p:nvSpPr>
        <p:spPr>
          <a:xfrm>
            <a:off x="226009" y="1304534"/>
            <a:ext cx="8663523" cy="110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6"/>
              </a:lnSpc>
            </a:pP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Avaliação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de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ações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com base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em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critérios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financeiros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6799" y="2689751"/>
            <a:ext cx="7433996" cy="842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software avalia vários indicadores financeiros para determinar a atratividade de uma ação. A seguir estão algumas definições básicas: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 Dividend Yield (DY): Representa a taxa de retorno de dividendos de uma empresa com relação ao preço da ação.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  ROE (Return on Equity): Mede a rentabilidade de uma empresa em relação ao patrimônio líquido dos acionistas.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 Dívida Líquida/Patrimônio: Relaciona o total da dívida da empresa ao patrimônio líquido, indicando o grau de alavancagem.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6009" y="422519"/>
            <a:ext cx="8663523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6000" b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Funcionalidade: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98627" y="7693648"/>
            <a:ext cx="11047010" cy="11047010"/>
          </a:xfrm>
          <a:custGeom>
            <a:avLst/>
            <a:gdLst/>
            <a:ahLst/>
            <a:cxnLst/>
            <a:rect l="l" t="t" r="r" b="b"/>
            <a:pathLst>
              <a:path w="11047010" h="11047010">
                <a:moveTo>
                  <a:pt x="0" y="0"/>
                </a:moveTo>
                <a:lnTo>
                  <a:pt x="11047010" y="0"/>
                </a:lnTo>
                <a:lnTo>
                  <a:pt x="11047010" y="11047009"/>
                </a:lnTo>
                <a:lnTo>
                  <a:pt x="0" y="1104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3" name="Group 3"/>
          <p:cNvGrpSpPr/>
          <p:nvPr/>
        </p:nvGrpSpPr>
        <p:grpSpPr>
          <a:xfrm>
            <a:off x="-7073664" y="2414387"/>
            <a:ext cx="15214459" cy="43696"/>
            <a:chOff x="0" y="0"/>
            <a:chExt cx="17687884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17637125" cy="50800"/>
            </a:xfrm>
            <a:custGeom>
              <a:avLst/>
              <a:gdLst/>
              <a:ahLst/>
              <a:cxnLst/>
              <a:rect l="l" t="t" r="r" b="b"/>
              <a:pathLst>
                <a:path w="17637125" h="50800">
                  <a:moveTo>
                    <a:pt x="0" y="0"/>
                  </a:moveTo>
                  <a:lnTo>
                    <a:pt x="17637125" y="0"/>
                  </a:lnTo>
                  <a:lnTo>
                    <a:pt x="1763712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77036" y="-144661"/>
            <a:ext cx="564445" cy="10431661"/>
          </a:xfrm>
          <a:custGeom>
            <a:avLst/>
            <a:gdLst/>
            <a:ahLst/>
            <a:cxnLst/>
            <a:rect l="l" t="t" r="r" b="b"/>
            <a:pathLst>
              <a:path w="564445" h="10431661">
                <a:moveTo>
                  <a:pt x="0" y="0"/>
                </a:moveTo>
                <a:lnTo>
                  <a:pt x="564445" y="0"/>
                </a:lnTo>
                <a:lnTo>
                  <a:pt x="564445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Freeform 6"/>
          <p:cNvSpPr/>
          <p:nvPr/>
        </p:nvSpPr>
        <p:spPr>
          <a:xfrm>
            <a:off x="11334293" y="1554661"/>
            <a:ext cx="6396188" cy="6396188"/>
          </a:xfrm>
          <a:custGeom>
            <a:avLst/>
            <a:gdLst/>
            <a:ahLst/>
            <a:cxnLst/>
            <a:rect l="l" t="t" r="r" b="b"/>
            <a:pathLst>
              <a:path w="6396188" h="6396188">
                <a:moveTo>
                  <a:pt x="0" y="0"/>
                </a:moveTo>
                <a:lnTo>
                  <a:pt x="6396187" y="0"/>
                </a:lnTo>
                <a:lnTo>
                  <a:pt x="6396187" y="6396187"/>
                </a:lnTo>
                <a:lnTo>
                  <a:pt x="0" y="6396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7" name="TextBox 7"/>
          <p:cNvSpPr txBox="1"/>
          <p:nvPr/>
        </p:nvSpPr>
        <p:spPr>
          <a:xfrm>
            <a:off x="226009" y="1304534"/>
            <a:ext cx="8663523" cy="56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6"/>
              </a:lnSpc>
            </a:pPr>
            <a:r>
              <a:rPr lang="en-US" sz="4200" b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Geração de gráficos e tabelas.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6799" y="2689751"/>
            <a:ext cx="7433996" cy="693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projeto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utiliza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a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biblioteca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matplotlib para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gerar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gráficos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que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ilustram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a performance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histórica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das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ações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e a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distribuição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da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carteira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Gráfico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linhas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: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Utilizado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para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mostrar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o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preço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fechamento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diário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das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ações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longo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do tempo.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Gráfico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barras: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Usado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para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ilustrar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a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valorização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ou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desvalorização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percentual das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ações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Gráfico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pizza: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Mostra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a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distribuição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percentual das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ações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em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uma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carteira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com base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em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suas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pontuações</a:t>
            </a:r>
            <a:r>
              <a:rPr lang="en-US" sz="30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</a:t>
            </a:r>
          </a:p>
          <a:p>
            <a:pPr algn="l">
              <a:lnSpc>
                <a:spcPts val="3900"/>
              </a:lnSpc>
            </a:pPr>
            <a:endParaRPr lang="en-US" sz="3000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6009" y="422519"/>
            <a:ext cx="8663523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6000" b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Funcionalidade: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58231" y="8125276"/>
            <a:ext cx="11047010" cy="11047010"/>
          </a:xfrm>
          <a:custGeom>
            <a:avLst/>
            <a:gdLst/>
            <a:ahLst/>
            <a:cxnLst/>
            <a:rect l="l" t="t" r="r" b="b"/>
            <a:pathLst>
              <a:path w="11047010" h="11047010">
                <a:moveTo>
                  <a:pt x="0" y="0"/>
                </a:moveTo>
                <a:lnTo>
                  <a:pt x="11047010" y="0"/>
                </a:lnTo>
                <a:lnTo>
                  <a:pt x="11047010" y="11047009"/>
                </a:lnTo>
                <a:lnTo>
                  <a:pt x="0" y="1104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3" name="Group 3"/>
          <p:cNvGrpSpPr/>
          <p:nvPr/>
        </p:nvGrpSpPr>
        <p:grpSpPr>
          <a:xfrm>
            <a:off x="-7073664" y="2414387"/>
            <a:ext cx="15214459" cy="43696"/>
            <a:chOff x="0" y="0"/>
            <a:chExt cx="17687884" cy="50800"/>
          </a:xfrm>
        </p:grpSpPr>
        <p:sp>
          <p:nvSpPr>
            <p:cNvPr id="4" name="Freeform 4"/>
            <p:cNvSpPr/>
            <p:nvPr/>
          </p:nvSpPr>
          <p:spPr>
            <a:xfrm>
              <a:off x="25400" y="0"/>
              <a:ext cx="17637125" cy="50800"/>
            </a:xfrm>
            <a:custGeom>
              <a:avLst/>
              <a:gdLst/>
              <a:ahLst/>
              <a:cxnLst/>
              <a:rect l="l" t="t" r="r" b="b"/>
              <a:pathLst>
                <a:path w="17637125" h="50800">
                  <a:moveTo>
                    <a:pt x="0" y="0"/>
                  </a:moveTo>
                  <a:lnTo>
                    <a:pt x="17637125" y="0"/>
                  </a:lnTo>
                  <a:lnTo>
                    <a:pt x="1763712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77036" y="-144661"/>
            <a:ext cx="564445" cy="10431661"/>
          </a:xfrm>
          <a:custGeom>
            <a:avLst/>
            <a:gdLst/>
            <a:ahLst/>
            <a:cxnLst/>
            <a:rect l="l" t="t" r="r" b="b"/>
            <a:pathLst>
              <a:path w="564445" h="10431661">
                <a:moveTo>
                  <a:pt x="0" y="0"/>
                </a:moveTo>
                <a:lnTo>
                  <a:pt x="564445" y="0"/>
                </a:lnTo>
                <a:lnTo>
                  <a:pt x="564445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Freeform 6"/>
          <p:cNvSpPr/>
          <p:nvPr/>
        </p:nvSpPr>
        <p:spPr>
          <a:xfrm>
            <a:off x="10841481" y="1166882"/>
            <a:ext cx="7466449" cy="7466449"/>
          </a:xfrm>
          <a:custGeom>
            <a:avLst/>
            <a:gdLst/>
            <a:ahLst/>
            <a:cxnLst/>
            <a:rect l="l" t="t" r="r" b="b"/>
            <a:pathLst>
              <a:path w="7466449" h="7466449">
                <a:moveTo>
                  <a:pt x="0" y="0"/>
                </a:moveTo>
                <a:lnTo>
                  <a:pt x="7466449" y="0"/>
                </a:lnTo>
                <a:lnTo>
                  <a:pt x="7466449" y="7466449"/>
                </a:lnTo>
                <a:lnTo>
                  <a:pt x="0" y="746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7" name="TextBox 7"/>
          <p:cNvSpPr txBox="1"/>
          <p:nvPr/>
        </p:nvSpPr>
        <p:spPr>
          <a:xfrm>
            <a:off x="226009" y="1304534"/>
            <a:ext cx="10441991" cy="1109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6"/>
              </a:lnSpc>
            </a:pP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Cálculo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de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pontuações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e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distribuição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percentual das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ações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na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</a:t>
            </a:r>
            <a:r>
              <a:rPr lang="en-US" sz="4200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carteira</a:t>
            </a:r>
            <a:r>
              <a:rPr lang="en-US" sz="4200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6799" y="2689751"/>
            <a:ext cx="7433996" cy="594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A biblioteca pandas é amplamente utilizada no código para manipulação de grandes volumes de dados financeiros: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  Leitura e manipulação de DataFrames com dados históricos das ações.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 Cálculos de métricas financeiras (ex: média de volumes, preços de fechamento, variação percentual).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 Normalização e comparação de valores para criar uma tabela de critérios por ação.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6009" y="422519"/>
            <a:ext cx="8663523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6000" b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Funcionalidade: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9287" y="1436059"/>
            <a:ext cx="6411088" cy="8289800"/>
          </a:xfrm>
          <a:custGeom>
            <a:avLst/>
            <a:gdLst/>
            <a:ahLst/>
            <a:cxnLst/>
            <a:rect l="l" t="t" r="r" b="b"/>
            <a:pathLst>
              <a:path w="6411088" h="8289800">
                <a:moveTo>
                  <a:pt x="0" y="0"/>
                </a:moveTo>
                <a:lnTo>
                  <a:pt x="6411088" y="0"/>
                </a:lnTo>
                <a:lnTo>
                  <a:pt x="6411088" y="8289800"/>
                </a:lnTo>
                <a:lnTo>
                  <a:pt x="0" y="828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3" name="Freeform 3"/>
          <p:cNvSpPr/>
          <p:nvPr/>
        </p:nvSpPr>
        <p:spPr>
          <a:xfrm>
            <a:off x="14525570" y="6840963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4" name="Freeform 4"/>
          <p:cNvSpPr/>
          <p:nvPr/>
        </p:nvSpPr>
        <p:spPr>
          <a:xfrm>
            <a:off x="14766075" y="6840963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5" name="Group 5"/>
          <p:cNvGrpSpPr/>
          <p:nvPr/>
        </p:nvGrpSpPr>
        <p:grpSpPr>
          <a:xfrm>
            <a:off x="10690264" y="1974491"/>
            <a:ext cx="5629134" cy="7283809"/>
            <a:chOff x="0" y="0"/>
            <a:chExt cx="7541083" cy="97577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41133" cy="9757805"/>
            </a:xfrm>
            <a:custGeom>
              <a:avLst/>
              <a:gdLst/>
              <a:ahLst/>
              <a:cxnLst/>
              <a:rect l="l" t="t" r="r" b="b"/>
              <a:pathLst>
                <a:path w="7541133" h="9757805">
                  <a:moveTo>
                    <a:pt x="0" y="0"/>
                  </a:moveTo>
                  <a:lnTo>
                    <a:pt x="7541133" y="0"/>
                  </a:lnTo>
                  <a:lnTo>
                    <a:pt x="7541133" y="9757805"/>
                  </a:lnTo>
                  <a:lnTo>
                    <a:pt x="0" y="9757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262" r="-36262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38225" y="1956247"/>
            <a:ext cx="7439138" cy="93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87"/>
              </a:lnSpc>
            </a:pPr>
            <a:r>
              <a:rPr lang="en-US" sz="5492" b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Usos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5973410" y="3028962"/>
            <a:ext cx="13265913" cy="38100"/>
            <a:chOff x="0" y="0"/>
            <a:chExt cx="17687884" cy="50800"/>
          </a:xfrm>
        </p:grpSpPr>
        <p:sp>
          <p:nvSpPr>
            <p:cNvPr id="9" name="Freeform 9"/>
            <p:cNvSpPr/>
            <p:nvPr/>
          </p:nvSpPr>
          <p:spPr>
            <a:xfrm>
              <a:off x="25400" y="0"/>
              <a:ext cx="17637125" cy="50800"/>
            </a:xfrm>
            <a:custGeom>
              <a:avLst/>
              <a:gdLst/>
              <a:ahLst/>
              <a:cxnLst/>
              <a:rect l="l" t="t" r="r" b="b"/>
              <a:pathLst>
                <a:path w="17637125" h="50800">
                  <a:moveTo>
                    <a:pt x="0" y="0"/>
                  </a:moveTo>
                  <a:lnTo>
                    <a:pt x="17637125" y="0"/>
                  </a:lnTo>
                  <a:lnTo>
                    <a:pt x="1763712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77" r="-277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1" name="Freeform 11"/>
          <p:cNvSpPr/>
          <p:nvPr/>
        </p:nvSpPr>
        <p:spPr>
          <a:xfrm>
            <a:off x="-1273518" y="3127553"/>
            <a:ext cx="10006273" cy="1656552"/>
          </a:xfrm>
          <a:custGeom>
            <a:avLst/>
            <a:gdLst/>
            <a:ahLst/>
            <a:cxnLst/>
            <a:rect l="l" t="t" r="r" b="b"/>
            <a:pathLst>
              <a:path w="10006273" h="1656552">
                <a:moveTo>
                  <a:pt x="0" y="0"/>
                </a:moveTo>
                <a:lnTo>
                  <a:pt x="10006273" y="0"/>
                </a:lnTo>
                <a:lnTo>
                  <a:pt x="10006273" y="1656552"/>
                </a:lnTo>
                <a:lnTo>
                  <a:pt x="0" y="1656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2" name="Freeform 12"/>
          <p:cNvSpPr/>
          <p:nvPr/>
        </p:nvSpPr>
        <p:spPr>
          <a:xfrm>
            <a:off x="-3000564" y="4743715"/>
            <a:ext cx="11733319" cy="1656552"/>
          </a:xfrm>
          <a:custGeom>
            <a:avLst/>
            <a:gdLst/>
            <a:ahLst/>
            <a:cxnLst/>
            <a:rect l="l" t="t" r="r" b="b"/>
            <a:pathLst>
              <a:path w="11733319" h="1656552">
                <a:moveTo>
                  <a:pt x="0" y="0"/>
                </a:moveTo>
                <a:lnTo>
                  <a:pt x="11733319" y="0"/>
                </a:lnTo>
                <a:lnTo>
                  <a:pt x="11733319" y="1656552"/>
                </a:lnTo>
                <a:lnTo>
                  <a:pt x="0" y="16565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3" name="Freeform 13"/>
          <p:cNvSpPr/>
          <p:nvPr/>
        </p:nvSpPr>
        <p:spPr>
          <a:xfrm>
            <a:off x="-1623131" y="6359877"/>
            <a:ext cx="10355886" cy="1656552"/>
          </a:xfrm>
          <a:custGeom>
            <a:avLst/>
            <a:gdLst/>
            <a:ahLst/>
            <a:cxnLst/>
            <a:rect l="l" t="t" r="r" b="b"/>
            <a:pathLst>
              <a:path w="10355886" h="1656552">
                <a:moveTo>
                  <a:pt x="0" y="0"/>
                </a:moveTo>
                <a:lnTo>
                  <a:pt x="10355886" y="0"/>
                </a:lnTo>
                <a:lnTo>
                  <a:pt x="10355886" y="1656552"/>
                </a:lnTo>
                <a:lnTo>
                  <a:pt x="0" y="1656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4" name="Freeform 14"/>
          <p:cNvSpPr/>
          <p:nvPr/>
        </p:nvSpPr>
        <p:spPr>
          <a:xfrm>
            <a:off x="-1350236" y="-9059615"/>
            <a:ext cx="10919146" cy="10919146"/>
          </a:xfrm>
          <a:custGeom>
            <a:avLst/>
            <a:gdLst/>
            <a:ahLst/>
            <a:cxnLst/>
            <a:rect l="l" t="t" r="r" b="b"/>
            <a:pathLst>
              <a:path w="10919146" h="10919146">
                <a:moveTo>
                  <a:pt x="0" y="0"/>
                </a:moveTo>
                <a:lnTo>
                  <a:pt x="10919146" y="0"/>
                </a:lnTo>
                <a:lnTo>
                  <a:pt x="10919146" y="10919147"/>
                </a:lnTo>
                <a:lnTo>
                  <a:pt x="0" y="109191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5" name="Freeform 15"/>
          <p:cNvSpPr/>
          <p:nvPr/>
        </p:nvSpPr>
        <p:spPr>
          <a:xfrm>
            <a:off x="-1375809" y="-8778922"/>
            <a:ext cx="11047010" cy="11047010"/>
          </a:xfrm>
          <a:custGeom>
            <a:avLst/>
            <a:gdLst/>
            <a:ahLst/>
            <a:cxnLst/>
            <a:rect l="l" t="t" r="r" b="b"/>
            <a:pathLst>
              <a:path w="11047010" h="11047010">
                <a:moveTo>
                  <a:pt x="0" y="0"/>
                </a:moveTo>
                <a:lnTo>
                  <a:pt x="11047010" y="0"/>
                </a:lnTo>
                <a:lnTo>
                  <a:pt x="11047010" y="11047009"/>
                </a:lnTo>
                <a:lnTo>
                  <a:pt x="0" y="110470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6" name="TextBox 16"/>
          <p:cNvSpPr txBox="1"/>
          <p:nvPr/>
        </p:nvSpPr>
        <p:spPr>
          <a:xfrm>
            <a:off x="1081768" y="3669295"/>
            <a:ext cx="765098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Avaliar múltiplas ações automaticamente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81768" y="5294982"/>
            <a:ext cx="6131856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9"/>
              </a:lnSpc>
            </a:pPr>
            <a:r>
              <a:rPr lang="en-US" sz="29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Visualizar o desempenho das ações</a:t>
            </a:r>
          </a:p>
          <a:p>
            <a:pPr algn="just">
              <a:lnSpc>
                <a:spcPts val="3899"/>
              </a:lnSpc>
            </a:pPr>
            <a:endParaRPr lang="en-US" sz="2999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81768" y="6945363"/>
            <a:ext cx="806223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Identificar oportunidades de investimento</a:t>
            </a:r>
          </a:p>
          <a:p>
            <a:pPr algn="l">
              <a:lnSpc>
                <a:spcPts val="3899"/>
              </a:lnSpc>
            </a:pPr>
            <a:endParaRPr lang="en-US" sz="2999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6811">
            <a:off x="11662908" y="-2197000"/>
            <a:ext cx="3945204" cy="5739284"/>
          </a:xfrm>
          <a:custGeom>
            <a:avLst/>
            <a:gdLst/>
            <a:ahLst/>
            <a:cxnLst/>
            <a:rect l="l" t="t" r="r" b="b"/>
            <a:pathLst>
              <a:path w="3945204" h="5739284">
                <a:moveTo>
                  <a:pt x="0" y="0"/>
                </a:moveTo>
                <a:lnTo>
                  <a:pt x="3945204" y="0"/>
                </a:lnTo>
                <a:lnTo>
                  <a:pt x="3945204" y="5739284"/>
                </a:lnTo>
                <a:lnTo>
                  <a:pt x="0" y="5739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170" r="-59170" b="-58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3" name="Freeform 3"/>
          <p:cNvSpPr/>
          <p:nvPr/>
        </p:nvSpPr>
        <p:spPr>
          <a:xfrm rot="856811">
            <a:off x="15314854" y="74912"/>
            <a:ext cx="3945204" cy="5739284"/>
          </a:xfrm>
          <a:custGeom>
            <a:avLst/>
            <a:gdLst/>
            <a:ahLst/>
            <a:cxnLst/>
            <a:rect l="l" t="t" r="r" b="b"/>
            <a:pathLst>
              <a:path w="3945204" h="5739284">
                <a:moveTo>
                  <a:pt x="0" y="0"/>
                </a:moveTo>
                <a:lnTo>
                  <a:pt x="3945204" y="0"/>
                </a:lnTo>
                <a:lnTo>
                  <a:pt x="3945204" y="5739284"/>
                </a:lnTo>
                <a:lnTo>
                  <a:pt x="0" y="5739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305" r="-79305" b="-45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4" name="Freeform 4"/>
          <p:cNvSpPr/>
          <p:nvPr/>
        </p:nvSpPr>
        <p:spPr>
          <a:xfrm rot="856811">
            <a:off x="8788444" y="9131130"/>
            <a:ext cx="3945204" cy="5739284"/>
          </a:xfrm>
          <a:custGeom>
            <a:avLst/>
            <a:gdLst/>
            <a:ahLst/>
            <a:cxnLst/>
            <a:rect l="l" t="t" r="r" b="b"/>
            <a:pathLst>
              <a:path w="3945204" h="5739284">
                <a:moveTo>
                  <a:pt x="0" y="0"/>
                </a:moveTo>
                <a:lnTo>
                  <a:pt x="3945204" y="0"/>
                </a:lnTo>
                <a:lnTo>
                  <a:pt x="3945204" y="5739284"/>
                </a:lnTo>
                <a:lnTo>
                  <a:pt x="0" y="5739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170" r="-59170" b="-58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5" name="Freeform 5"/>
          <p:cNvSpPr/>
          <p:nvPr/>
        </p:nvSpPr>
        <p:spPr>
          <a:xfrm rot="856811">
            <a:off x="13841470" y="5863587"/>
            <a:ext cx="3945204" cy="5739284"/>
          </a:xfrm>
          <a:custGeom>
            <a:avLst/>
            <a:gdLst/>
            <a:ahLst/>
            <a:cxnLst/>
            <a:rect l="l" t="t" r="r" b="b"/>
            <a:pathLst>
              <a:path w="3945204" h="5739284">
                <a:moveTo>
                  <a:pt x="0" y="0"/>
                </a:moveTo>
                <a:lnTo>
                  <a:pt x="3945204" y="0"/>
                </a:lnTo>
                <a:lnTo>
                  <a:pt x="3945204" y="5739284"/>
                </a:lnTo>
                <a:lnTo>
                  <a:pt x="0" y="573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170" r="-59170" b="-58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Freeform 6"/>
          <p:cNvSpPr/>
          <p:nvPr/>
        </p:nvSpPr>
        <p:spPr>
          <a:xfrm>
            <a:off x="-3955763" y="-6403624"/>
            <a:ext cx="8171891" cy="8171891"/>
          </a:xfrm>
          <a:custGeom>
            <a:avLst/>
            <a:gdLst/>
            <a:ahLst/>
            <a:cxnLst/>
            <a:rect l="l" t="t" r="r" b="b"/>
            <a:pathLst>
              <a:path w="8171891" h="8171891">
                <a:moveTo>
                  <a:pt x="0" y="0"/>
                </a:moveTo>
                <a:lnTo>
                  <a:pt x="8171890" y="0"/>
                </a:lnTo>
                <a:lnTo>
                  <a:pt x="8171890" y="8171891"/>
                </a:lnTo>
                <a:lnTo>
                  <a:pt x="0" y="8171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7" name="Freeform 7"/>
          <p:cNvSpPr/>
          <p:nvPr/>
        </p:nvSpPr>
        <p:spPr>
          <a:xfrm>
            <a:off x="-6523784" y="8150033"/>
            <a:ext cx="13047567" cy="13047567"/>
          </a:xfrm>
          <a:custGeom>
            <a:avLst/>
            <a:gdLst/>
            <a:ahLst/>
            <a:cxnLst/>
            <a:rect l="l" t="t" r="r" b="b"/>
            <a:pathLst>
              <a:path w="13047567" h="13047567">
                <a:moveTo>
                  <a:pt x="0" y="0"/>
                </a:moveTo>
                <a:lnTo>
                  <a:pt x="13047568" y="0"/>
                </a:lnTo>
                <a:lnTo>
                  <a:pt x="13047568" y="13047567"/>
                </a:lnTo>
                <a:lnTo>
                  <a:pt x="0" y="130475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Freeform 8"/>
          <p:cNvSpPr/>
          <p:nvPr/>
        </p:nvSpPr>
        <p:spPr>
          <a:xfrm>
            <a:off x="7349626" y="9048612"/>
            <a:ext cx="2214585" cy="6531554"/>
          </a:xfrm>
          <a:custGeom>
            <a:avLst/>
            <a:gdLst/>
            <a:ahLst/>
            <a:cxnLst/>
            <a:rect l="l" t="t" r="r" b="b"/>
            <a:pathLst>
              <a:path w="2214585" h="6531554">
                <a:moveTo>
                  <a:pt x="0" y="0"/>
                </a:moveTo>
                <a:lnTo>
                  <a:pt x="2214585" y="0"/>
                </a:lnTo>
                <a:lnTo>
                  <a:pt x="2214585" y="6531554"/>
                </a:lnTo>
                <a:lnTo>
                  <a:pt x="0" y="6531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9" name="Freeform 9"/>
          <p:cNvSpPr/>
          <p:nvPr/>
        </p:nvSpPr>
        <p:spPr>
          <a:xfrm>
            <a:off x="10918897" y="-4162248"/>
            <a:ext cx="2129789" cy="6549647"/>
          </a:xfrm>
          <a:custGeom>
            <a:avLst/>
            <a:gdLst/>
            <a:ahLst/>
            <a:cxnLst/>
            <a:rect l="l" t="t" r="r" b="b"/>
            <a:pathLst>
              <a:path w="2129789" h="6549647">
                <a:moveTo>
                  <a:pt x="0" y="0"/>
                </a:moveTo>
                <a:lnTo>
                  <a:pt x="2129789" y="0"/>
                </a:lnTo>
                <a:lnTo>
                  <a:pt x="2129789" y="6549647"/>
                </a:lnTo>
                <a:lnTo>
                  <a:pt x="0" y="65496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2795707"/>
            <a:ext cx="8115300" cy="4589090"/>
            <a:chOff x="0" y="0"/>
            <a:chExt cx="2137363" cy="1208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37363" cy="1208649"/>
            </a:xfrm>
            <a:custGeom>
              <a:avLst/>
              <a:gdLst/>
              <a:ahLst/>
              <a:cxnLst/>
              <a:rect l="l" t="t" r="r" b="b"/>
              <a:pathLst>
                <a:path w="2137363" h="1208649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159996"/>
                  </a:lnTo>
                  <a:cubicBezTo>
                    <a:pt x="2137363" y="1186866"/>
                    <a:pt x="2115580" y="1208649"/>
                    <a:pt x="2088710" y="1208649"/>
                  </a:cubicBezTo>
                  <a:lnTo>
                    <a:pt x="48654" y="1208649"/>
                  </a:lnTo>
                  <a:cubicBezTo>
                    <a:pt x="21783" y="1208649"/>
                    <a:pt x="0" y="1186866"/>
                    <a:pt x="0" y="1159996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137363" cy="1256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840793">
            <a:off x="10309721" y="3599884"/>
            <a:ext cx="3837484" cy="5657572"/>
          </a:xfrm>
          <a:custGeom>
            <a:avLst/>
            <a:gdLst/>
            <a:ahLst/>
            <a:cxnLst/>
            <a:rect l="l" t="t" r="r" b="b"/>
            <a:pathLst>
              <a:path w="3837484" h="5657572">
                <a:moveTo>
                  <a:pt x="0" y="0"/>
                </a:moveTo>
                <a:lnTo>
                  <a:pt x="3837484" y="0"/>
                </a:lnTo>
                <a:lnTo>
                  <a:pt x="3837484" y="5657573"/>
                </a:lnTo>
                <a:lnTo>
                  <a:pt x="0" y="56575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40850" t="-4685" b="-2115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4" name="TextBox 14"/>
          <p:cNvSpPr txBox="1"/>
          <p:nvPr/>
        </p:nvSpPr>
        <p:spPr>
          <a:xfrm>
            <a:off x="1423288" y="942975"/>
            <a:ext cx="7326124" cy="164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4732" b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Avaliar múltiplas ações automaticamente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6447" y="3190879"/>
            <a:ext cx="6960472" cy="387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sz="2998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O investidor insere os tickers das ações que está interessado em analisar. O software coleta informações relevantes para cada ação, verifica se elas atendem a certos critérios financeiros, e calcula uma pontuação com base nessas informações.</a:t>
            </a:r>
          </a:p>
          <a:p>
            <a:pPr algn="l">
              <a:lnSpc>
                <a:spcPts val="3899"/>
              </a:lnSpc>
            </a:pPr>
            <a:endParaRPr lang="en-US" sz="2998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55763" y="-6403624"/>
            <a:ext cx="8171891" cy="8171891"/>
          </a:xfrm>
          <a:custGeom>
            <a:avLst/>
            <a:gdLst/>
            <a:ahLst/>
            <a:cxnLst/>
            <a:rect l="l" t="t" r="r" b="b"/>
            <a:pathLst>
              <a:path w="8171891" h="8171891">
                <a:moveTo>
                  <a:pt x="0" y="0"/>
                </a:moveTo>
                <a:lnTo>
                  <a:pt x="8171890" y="0"/>
                </a:lnTo>
                <a:lnTo>
                  <a:pt x="8171890" y="8171891"/>
                </a:lnTo>
                <a:lnTo>
                  <a:pt x="0" y="817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3" name="Freeform 3"/>
          <p:cNvSpPr/>
          <p:nvPr/>
        </p:nvSpPr>
        <p:spPr>
          <a:xfrm>
            <a:off x="-6523784" y="8150033"/>
            <a:ext cx="13047567" cy="13047567"/>
          </a:xfrm>
          <a:custGeom>
            <a:avLst/>
            <a:gdLst/>
            <a:ahLst/>
            <a:cxnLst/>
            <a:rect l="l" t="t" r="r" b="b"/>
            <a:pathLst>
              <a:path w="13047567" h="13047567">
                <a:moveTo>
                  <a:pt x="0" y="0"/>
                </a:moveTo>
                <a:lnTo>
                  <a:pt x="13047568" y="0"/>
                </a:lnTo>
                <a:lnTo>
                  <a:pt x="13047568" y="13047567"/>
                </a:lnTo>
                <a:lnTo>
                  <a:pt x="0" y="1304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4" name="Group 4"/>
          <p:cNvGrpSpPr/>
          <p:nvPr/>
        </p:nvGrpSpPr>
        <p:grpSpPr>
          <a:xfrm>
            <a:off x="1028700" y="2795707"/>
            <a:ext cx="8115300" cy="4589090"/>
            <a:chOff x="0" y="0"/>
            <a:chExt cx="2137363" cy="12086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7363" cy="1208649"/>
            </a:xfrm>
            <a:custGeom>
              <a:avLst/>
              <a:gdLst/>
              <a:ahLst/>
              <a:cxnLst/>
              <a:rect l="l" t="t" r="r" b="b"/>
              <a:pathLst>
                <a:path w="2137363" h="1208649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159996"/>
                  </a:lnTo>
                  <a:cubicBezTo>
                    <a:pt x="2137363" y="1186866"/>
                    <a:pt x="2115580" y="1208649"/>
                    <a:pt x="2088710" y="1208649"/>
                  </a:cubicBezTo>
                  <a:lnTo>
                    <a:pt x="48654" y="1208649"/>
                  </a:lnTo>
                  <a:cubicBezTo>
                    <a:pt x="21783" y="1208649"/>
                    <a:pt x="0" y="1186866"/>
                    <a:pt x="0" y="1159996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137363" cy="1256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25313" y="5381491"/>
            <a:ext cx="7994469" cy="5246370"/>
            <a:chOff x="0" y="0"/>
            <a:chExt cx="812800" cy="533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7989" cy="537638"/>
            </a:xfrm>
            <a:custGeom>
              <a:avLst/>
              <a:gdLst/>
              <a:ahLst/>
              <a:cxnLst/>
              <a:rect l="l" t="t" r="r" b="b"/>
              <a:pathLst>
                <a:path w="827989" h="537638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blipFill>
              <a:blip r:embed="rId6"/>
              <a:stretch>
                <a:fillRect l="-4687" r="-4687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23288" y="942975"/>
            <a:ext cx="8086864" cy="1641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4732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Visualizar</a:t>
            </a:r>
            <a:r>
              <a:rPr lang="en-US" sz="4732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o </a:t>
            </a:r>
            <a:r>
              <a:rPr lang="en-US" sz="4732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desempenho</a:t>
            </a:r>
            <a:r>
              <a:rPr lang="en-US" sz="4732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das </a:t>
            </a:r>
            <a:r>
              <a:rPr lang="en-US" sz="4732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ações</a:t>
            </a:r>
            <a:endParaRPr lang="en-US" sz="4732" b="1" dirty="0">
              <a:solidFill>
                <a:srgbClr val="023D54"/>
              </a:solidFill>
              <a:latin typeface="Jannah Medium"/>
              <a:ea typeface="Jannah Medium"/>
              <a:cs typeface="Jannah Medium"/>
              <a:sym typeface="Jannah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6447" y="3190879"/>
            <a:ext cx="6960472" cy="339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sz="2998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software gera gráficos que mostram o preço das ações ao longo de um ano e a valorização ou desvalorização no período. Isso ajuda o investidor a identificar quais ações estão em tendência de alta ou baixa.</a:t>
            </a:r>
          </a:p>
          <a:p>
            <a:pPr algn="l">
              <a:lnSpc>
                <a:spcPts val="3899"/>
              </a:lnSpc>
            </a:pPr>
            <a:endParaRPr lang="en-US" sz="2998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510152" y="1768267"/>
            <a:ext cx="8482719" cy="5566785"/>
            <a:chOff x="0" y="0"/>
            <a:chExt cx="812800" cy="533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7989" cy="537638"/>
            </a:xfrm>
            <a:custGeom>
              <a:avLst/>
              <a:gdLst/>
              <a:ahLst/>
              <a:cxnLst/>
              <a:rect l="l" t="t" r="r" b="b"/>
              <a:pathLst>
                <a:path w="827989" h="537638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blipFill>
              <a:blip r:embed="rId7"/>
              <a:stretch>
                <a:fillRect t="-7142" b="-7142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55763" y="-6403624"/>
            <a:ext cx="8171891" cy="8171891"/>
          </a:xfrm>
          <a:custGeom>
            <a:avLst/>
            <a:gdLst/>
            <a:ahLst/>
            <a:cxnLst/>
            <a:rect l="l" t="t" r="r" b="b"/>
            <a:pathLst>
              <a:path w="8171891" h="8171891">
                <a:moveTo>
                  <a:pt x="0" y="0"/>
                </a:moveTo>
                <a:lnTo>
                  <a:pt x="8171890" y="0"/>
                </a:lnTo>
                <a:lnTo>
                  <a:pt x="8171890" y="8171891"/>
                </a:lnTo>
                <a:lnTo>
                  <a:pt x="0" y="817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3" name="Freeform 3"/>
          <p:cNvSpPr/>
          <p:nvPr/>
        </p:nvSpPr>
        <p:spPr>
          <a:xfrm>
            <a:off x="-6523784" y="8150033"/>
            <a:ext cx="13047567" cy="13047567"/>
          </a:xfrm>
          <a:custGeom>
            <a:avLst/>
            <a:gdLst/>
            <a:ahLst/>
            <a:cxnLst/>
            <a:rect l="l" t="t" r="r" b="b"/>
            <a:pathLst>
              <a:path w="13047567" h="13047567">
                <a:moveTo>
                  <a:pt x="0" y="0"/>
                </a:moveTo>
                <a:lnTo>
                  <a:pt x="13047568" y="0"/>
                </a:lnTo>
                <a:lnTo>
                  <a:pt x="13047568" y="13047567"/>
                </a:lnTo>
                <a:lnTo>
                  <a:pt x="0" y="1304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4" name="Group 4"/>
          <p:cNvGrpSpPr/>
          <p:nvPr/>
        </p:nvGrpSpPr>
        <p:grpSpPr>
          <a:xfrm>
            <a:off x="1028700" y="2795707"/>
            <a:ext cx="8115300" cy="4589090"/>
            <a:chOff x="0" y="0"/>
            <a:chExt cx="2137363" cy="12086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7363" cy="1208649"/>
            </a:xfrm>
            <a:custGeom>
              <a:avLst/>
              <a:gdLst/>
              <a:ahLst/>
              <a:cxnLst/>
              <a:rect l="l" t="t" r="r" b="b"/>
              <a:pathLst>
                <a:path w="2137363" h="1208649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159996"/>
                  </a:lnTo>
                  <a:cubicBezTo>
                    <a:pt x="2137363" y="1186866"/>
                    <a:pt x="2115580" y="1208649"/>
                    <a:pt x="2088710" y="1208649"/>
                  </a:cubicBezTo>
                  <a:lnTo>
                    <a:pt x="48654" y="1208649"/>
                  </a:lnTo>
                  <a:cubicBezTo>
                    <a:pt x="21783" y="1208649"/>
                    <a:pt x="0" y="1186866"/>
                    <a:pt x="0" y="1159996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137363" cy="1256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844992" y="865624"/>
            <a:ext cx="7847721" cy="7847721"/>
          </a:xfrm>
          <a:custGeom>
            <a:avLst/>
            <a:gdLst/>
            <a:ahLst/>
            <a:cxnLst/>
            <a:rect l="l" t="t" r="r" b="b"/>
            <a:pathLst>
              <a:path w="7847721" h="7847721">
                <a:moveTo>
                  <a:pt x="0" y="0"/>
                </a:moveTo>
                <a:lnTo>
                  <a:pt x="7847721" y="0"/>
                </a:lnTo>
                <a:lnTo>
                  <a:pt x="7847721" y="7847721"/>
                </a:lnTo>
                <a:lnTo>
                  <a:pt x="0" y="7847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TextBox 8"/>
          <p:cNvSpPr txBox="1"/>
          <p:nvPr/>
        </p:nvSpPr>
        <p:spPr>
          <a:xfrm>
            <a:off x="1423288" y="942975"/>
            <a:ext cx="8086864" cy="164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4732" b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Identificar oportunidades de investimento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6447" y="3190879"/>
            <a:ext cx="6960472" cy="339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8"/>
              </a:lnSpc>
            </a:pPr>
            <a:r>
              <a:rPr lang="en-US" sz="2998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Com base na pontuação calculada, o código gera um gráfico que sugere uma distribuição percentual de cada ação em uma carteira diversificada, facilitando a visualização de como cada ativo poderia ser representado.</a:t>
            </a:r>
          </a:p>
          <a:p>
            <a:pPr algn="l">
              <a:lnSpc>
                <a:spcPts val="3899"/>
              </a:lnSpc>
            </a:pPr>
            <a:endParaRPr lang="en-US" sz="2998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55763" y="-6403624"/>
            <a:ext cx="8171891" cy="8171891"/>
          </a:xfrm>
          <a:custGeom>
            <a:avLst/>
            <a:gdLst/>
            <a:ahLst/>
            <a:cxnLst/>
            <a:rect l="l" t="t" r="r" b="b"/>
            <a:pathLst>
              <a:path w="8171891" h="8171891">
                <a:moveTo>
                  <a:pt x="0" y="0"/>
                </a:moveTo>
                <a:lnTo>
                  <a:pt x="8171890" y="0"/>
                </a:lnTo>
                <a:lnTo>
                  <a:pt x="8171890" y="8171891"/>
                </a:lnTo>
                <a:lnTo>
                  <a:pt x="0" y="817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3" name="Freeform 3"/>
          <p:cNvSpPr/>
          <p:nvPr/>
        </p:nvSpPr>
        <p:spPr>
          <a:xfrm>
            <a:off x="-6523784" y="8150033"/>
            <a:ext cx="13047567" cy="13047567"/>
          </a:xfrm>
          <a:custGeom>
            <a:avLst/>
            <a:gdLst/>
            <a:ahLst/>
            <a:cxnLst/>
            <a:rect l="l" t="t" r="r" b="b"/>
            <a:pathLst>
              <a:path w="13047567" h="13047567">
                <a:moveTo>
                  <a:pt x="0" y="0"/>
                </a:moveTo>
                <a:lnTo>
                  <a:pt x="13047568" y="0"/>
                </a:lnTo>
                <a:lnTo>
                  <a:pt x="13047568" y="13047567"/>
                </a:lnTo>
                <a:lnTo>
                  <a:pt x="0" y="1304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TextBox 8"/>
          <p:cNvSpPr txBox="1"/>
          <p:nvPr/>
        </p:nvSpPr>
        <p:spPr>
          <a:xfrm>
            <a:off x="1423288" y="942975"/>
            <a:ext cx="8086864" cy="802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4732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Teste </a:t>
            </a:r>
            <a:r>
              <a:rPr lang="en-US" sz="4732" b="1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feito</a:t>
            </a:r>
            <a:r>
              <a:rPr lang="en-US" sz="4732" b="1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: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BE7DA50-A656-79BF-BDB1-EB04DA234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652" y="2577248"/>
            <a:ext cx="4726066" cy="4848593"/>
          </a:xfrm>
          <a:prstGeom prst="rect">
            <a:avLst/>
          </a:prstGeom>
        </p:spPr>
      </p:pic>
      <p:pic>
        <p:nvPicPr>
          <p:cNvPr id="16" name="Imagem 15" descr="Gráfico, Gráfico de barras&#10;&#10;Descrição gerada automaticamente">
            <a:extLst>
              <a:ext uri="{FF2B5EF4-FFF2-40B4-BE49-F238E27FC236}">
                <a16:creationId xmlns:a16="http://schemas.microsoft.com/office/drawing/2014/main" id="{8DCB7C51-9045-D7A6-78F4-1D604BBD1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83" y="817644"/>
            <a:ext cx="11535617" cy="86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4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55763" y="-6403624"/>
            <a:ext cx="8171891" cy="8171891"/>
          </a:xfrm>
          <a:custGeom>
            <a:avLst/>
            <a:gdLst/>
            <a:ahLst/>
            <a:cxnLst/>
            <a:rect l="l" t="t" r="r" b="b"/>
            <a:pathLst>
              <a:path w="8171891" h="8171891">
                <a:moveTo>
                  <a:pt x="0" y="0"/>
                </a:moveTo>
                <a:lnTo>
                  <a:pt x="8171890" y="0"/>
                </a:lnTo>
                <a:lnTo>
                  <a:pt x="8171890" y="8171891"/>
                </a:lnTo>
                <a:lnTo>
                  <a:pt x="0" y="817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3" name="Freeform 3"/>
          <p:cNvSpPr/>
          <p:nvPr/>
        </p:nvSpPr>
        <p:spPr>
          <a:xfrm>
            <a:off x="-6523784" y="8150033"/>
            <a:ext cx="13047567" cy="13047567"/>
          </a:xfrm>
          <a:custGeom>
            <a:avLst/>
            <a:gdLst/>
            <a:ahLst/>
            <a:cxnLst/>
            <a:rect l="l" t="t" r="r" b="b"/>
            <a:pathLst>
              <a:path w="13047567" h="13047567">
                <a:moveTo>
                  <a:pt x="0" y="0"/>
                </a:moveTo>
                <a:lnTo>
                  <a:pt x="13047568" y="0"/>
                </a:lnTo>
                <a:lnTo>
                  <a:pt x="13047568" y="13047567"/>
                </a:lnTo>
                <a:lnTo>
                  <a:pt x="0" y="1304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64C00870-51A0-3219-58EB-EC6E93238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7318"/>
            <a:ext cx="13335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6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07883" y="0"/>
            <a:ext cx="7580117" cy="10287000"/>
            <a:chOff x="0" y="0"/>
            <a:chExt cx="1010682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06787" cy="13716000"/>
            </a:xfrm>
            <a:custGeom>
              <a:avLst/>
              <a:gdLst/>
              <a:ahLst/>
              <a:cxnLst/>
              <a:rect l="l" t="t" r="r" b="b"/>
              <a:pathLst>
                <a:path w="10106787" h="13716000">
                  <a:moveTo>
                    <a:pt x="0" y="0"/>
                  </a:moveTo>
                  <a:lnTo>
                    <a:pt x="10106787" y="0"/>
                  </a:lnTo>
                  <a:lnTo>
                    <a:pt x="101067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1968" r="-51968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4" name="Freeform 4"/>
          <p:cNvSpPr/>
          <p:nvPr/>
        </p:nvSpPr>
        <p:spPr>
          <a:xfrm>
            <a:off x="-8918895" y="-6105305"/>
            <a:ext cx="11047010" cy="11047010"/>
          </a:xfrm>
          <a:custGeom>
            <a:avLst/>
            <a:gdLst/>
            <a:ahLst/>
            <a:cxnLst/>
            <a:rect l="l" t="t" r="r" b="b"/>
            <a:pathLst>
              <a:path w="11047010" h="11047010">
                <a:moveTo>
                  <a:pt x="0" y="0"/>
                </a:moveTo>
                <a:lnTo>
                  <a:pt x="11047010" y="0"/>
                </a:lnTo>
                <a:lnTo>
                  <a:pt x="11047010" y="11047009"/>
                </a:lnTo>
                <a:lnTo>
                  <a:pt x="0" y="11047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5" name="Freeform 5"/>
          <p:cNvSpPr/>
          <p:nvPr/>
        </p:nvSpPr>
        <p:spPr>
          <a:xfrm>
            <a:off x="4046844" y="7275473"/>
            <a:ext cx="11047010" cy="11047010"/>
          </a:xfrm>
          <a:custGeom>
            <a:avLst/>
            <a:gdLst/>
            <a:ahLst/>
            <a:cxnLst/>
            <a:rect l="l" t="t" r="r" b="b"/>
            <a:pathLst>
              <a:path w="11047010" h="11047010">
                <a:moveTo>
                  <a:pt x="0" y="0"/>
                </a:moveTo>
                <a:lnTo>
                  <a:pt x="11047010" y="0"/>
                </a:lnTo>
                <a:lnTo>
                  <a:pt x="11047010" y="11047009"/>
                </a:lnTo>
                <a:lnTo>
                  <a:pt x="0" y="11047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6" name="Group 6"/>
          <p:cNvGrpSpPr/>
          <p:nvPr/>
        </p:nvGrpSpPr>
        <p:grpSpPr>
          <a:xfrm>
            <a:off x="-7019710" y="2262743"/>
            <a:ext cx="13265913" cy="38100"/>
            <a:chOff x="0" y="0"/>
            <a:chExt cx="17687884" cy="50800"/>
          </a:xfrm>
        </p:grpSpPr>
        <p:sp>
          <p:nvSpPr>
            <p:cNvPr id="7" name="Freeform 7"/>
            <p:cNvSpPr/>
            <p:nvPr/>
          </p:nvSpPr>
          <p:spPr>
            <a:xfrm>
              <a:off x="25400" y="0"/>
              <a:ext cx="17637125" cy="50800"/>
            </a:xfrm>
            <a:custGeom>
              <a:avLst/>
              <a:gdLst/>
              <a:ahLst/>
              <a:cxnLst/>
              <a:rect l="l" t="t" r="r" b="b"/>
              <a:pathLst>
                <a:path w="17637125" h="50800">
                  <a:moveTo>
                    <a:pt x="0" y="0"/>
                  </a:moveTo>
                  <a:lnTo>
                    <a:pt x="17637125" y="0"/>
                  </a:lnTo>
                  <a:lnTo>
                    <a:pt x="1763712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8" name="Freeform 8"/>
          <p:cNvSpPr/>
          <p:nvPr/>
        </p:nvSpPr>
        <p:spPr>
          <a:xfrm>
            <a:off x="10277036" y="-144661"/>
            <a:ext cx="564445" cy="10431661"/>
          </a:xfrm>
          <a:custGeom>
            <a:avLst/>
            <a:gdLst/>
            <a:ahLst/>
            <a:cxnLst/>
            <a:rect l="l" t="t" r="r" b="b"/>
            <a:pathLst>
              <a:path w="564445" h="10431661">
                <a:moveTo>
                  <a:pt x="0" y="0"/>
                </a:moveTo>
                <a:lnTo>
                  <a:pt x="564445" y="0"/>
                </a:lnTo>
                <a:lnTo>
                  <a:pt x="564445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9" name="TextBox 9"/>
          <p:cNvSpPr txBox="1"/>
          <p:nvPr/>
        </p:nvSpPr>
        <p:spPr>
          <a:xfrm>
            <a:off x="1028700" y="1361373"/>
            <a:ext cx="8663523" cy="9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 b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Descrição do projeto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289086"/>
            <a:ext cx="7741553" cy="799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24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Este projeto tem como objetivo realizar uma análise de ações da bolsa de valores brasileira a partir da avaliação de critérios financeiros como liquidez, dividendos, crescimento de lucros, dívida/patrimônio e outros indicadores financeiros importantes, com o intuito de comparar e gerar gráficos sobre as ações analisadas.</a:t>
            </a:r>
          </a:p>
          <a:p>
            <a:pPr algn="l">
              <a:lnSpc>
                <a:spcPts val="4213"/>
              </a:lnSpc>
            </a:pPr>
            <a:r>
              <a:rPr lang="en-US" sz="324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software foi pensado para uso cotiano, ao gerar analises rápidas e visuais das ações do mercado, o usuário será capaz de acompanhar com mais facilidade as quedas e altas das bolsas escolhidas por ele.</a:t>
            </a:r>
          </a:p>
          <a:p>
            <a:pPr algn="l">
              <a:lnSpc>
                <a:spcPts val="4213"/>
              </a:lnSpc>
            </a:pPr>
            <a:endParaRPr lang="en-US" sz="3241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55763" y="-6403624"/>
            <a:ext cx="8171891" cy="8171891"/>
          </a:xfrm>
          <a:custGeom>
            <a:avLst/>
            <a:gdLst/>
            <a:ahLst/>
            <a:cxnLst/>
            <a:rect l="l" t="t" r="r" b="b"/>
            <a:pathLst>
              <a:path w="8171891" h="8171891">
                <a:moveTo>
                  <a:pt x="0" y="0"/>
                </a:moveTo>
                <a:lnTo>
                  <a:pt x="8171890" y="0"/>
                </a:lnTo>
                <a:lnTo>
                  <a:pt x="8171890" y="8171891"/>
                </a:lnTo>
                <a:lnTo>
                  <a:pt x="0" y="817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3" name="Freeform 3"/>
          <p:cNvSpPr/>
          <p:nvPr/>
        </p:nvSpPr>
        <p:spPr>
          <a:xfrm>
            <a:off x="-6523784" y="8150033"/>
            <a:ext cx="13047567" cy="13047567"/>
          </a:xfrm>
          <a:custGeom>
            <a:avLst/>
            <a:gdLst/>
            <a:ahLst/>
            <a:cxnLst/>
            <a:rect l="l" t="t" r="r" b="b"/>
            <a:pathLst>
              <a:path w="13047567" h="13047567">
                <a:moveTo>
                  <a:pt x="0" y="0"/>
                </a:moveTo>
                <a:lnTo>
                  <a:pt x="13047568" y="0"/>
                </a:lnTo>
                <a:lnTo>
                  <a:pt x="13047568" y="13047567"/>
                </a:lnTo>
                <a:lnTo>
                  <a:pt x="0" y="1304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pic>
        <p:nvPicPr>
          <p:cNvPr id="6" name="Imagem 5" descr="Gráfico, Gráfico de pizza&#10;&#10;Descrição gerada automaticamente">
            <a:extLst>
              <a:ext uri="{FF2B5EF4-FFF2-40B4-BE49-F238E27FC236}">
                <a16:creationId xmlns:a16="http://schemas.microsoft.com/office/drawing/2014/main" id="{5F3E89AD-D1BF-9BC6-610A-FD7F96284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0"/>
            <a:ext cx="10210815" cy="102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12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55763" y="-6403624"/>
            <a:ext cx="8171891" cy="8171891"/>
          </a:xfrm>
          <a:custGeom>
            <a:avLst/>
            <a:gdLst/>
            <a:ahLst/>
            <a:cxnLst/>
            <a:rect l="l" t="t" r="r" b="b"/>
            <a:pathLst>
              <a:path w="8171891" h="8171891">
                <a:moveTo>
                  <a:pt x="0" y="0"/>
                </a:moveTo>
                <a:lnTo>
                  <a:pt x="8171890" y="0"/>
                </a:lnTo>
                <a:lnTo>
                  <a:pt x="8171890" y="8171891"/>
                </a:lnTo>
                <a:lnTo>
                  <a:pt x="0" y="817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3" name="Freeform 3"/>
          <p:cNvSpPr/>
          <p:nvPr/>
        </p:nvSpPr>
        <p:spPr>
          <a:xfrm>
            <a:off x="-6523784" y="8150033"/>
            <a:ext cx="13047567" cy="13047567"/>
          </a:xfrm>
          <a:custGeom>
            <a:avLst/>
            <a:gdLst/>
            <a:ahLst/>
            <a:cxnLst/>
            <a:rect l="l" t="t" r="r" b="b"/>
            <a:pathLst>
              <a:path w="13047567" h="13047567">
                <a:moveTo>
                  <a:pt x="0" y="0"/>
                </a:moveTo>
                <a:lnTo>
                  <a:pt x="13047568" y="0"/>
                </a:lnTo>
                <a:lnTo>
                  <a:pt x="13047568" y="13047567"/>
                </a:lnTo>
                <a:lnTo>
                  <a:pt x="0" y="1304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763413DB-B7C6-3D50-2CD8-BFAEDE328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47700"/>
            <a:ext cx="16916400" cy="84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43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4363" y="813363"/>
            <a:ext cx="9613826" cy="9613826"/>
            <a:chOff x="0" y="0"/>
            <a:chExt cx="12818434" cy="128184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18491" cy="12818491"/>
            </a:xfrm>
            <a:custGeom>
              <a:avLst/>
              <a:gdLst/>
              <a:ahLst/>
              <a:cxnLst/>
              <a:rect l="l" t="t" r="r" b="b"/>
              <a:pathLst>
                <a:path w="12818491" h="12818491">
                  <a:moveTo>
                    <a:pt x="12818491" y="0"/>
                  </a:moveTo>
                  <a:lnTo>
                    <a:pt x="0" y="12818491"/>
                  </a:lnTo>
                  <a:lnTo>
                    <a:pt x="12818491" y="12818491"/>
                  </a:ln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4" name="Freeform 4"/>
          <p:cNvSpPr/>
          <p:nvPr/>
        </p:nvSpPr>
        <p:spPr>
          <a:xfrm>
            <a:off x="-6343636" y="-3850889"/>
            <a:ext cx="21132261" cy="21132261"/>
          </a:xfrm>
          <a:custGeom>
            <a:avLst/>
            <a:gdLst/>
            <a:ahLst/>
            <a:cxnLst/>
            <a:rect l="l" t="t" r="r" b="b"/>
            <a:pathLst>
              <a:path w="21132261" h="21132261">
                <a:moveTo>
                  <a:pt x="0" y="0"/>
                </a:moveTo>
                <a:lnTo>
                  <a:pt x="21132261" y="0"/>
                </a:lnTo>
                <a:lnTo>
                  <a:pt x="21132261" y="21132261"/>
                </a:lnTo>
                <a:lnTo>
                  <a:pt x="0" y="21132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5" name="Freeform 5"/>
          <p:cNvSpPr/>
          <p:nvPr/>
        </p:nvSpPr>
        <p:spPr>
          <a:xfrm>
            <a:off x="8567625" y="-6093042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Freeform 6"/>
          <p:cNvSpPr/>
          <p:nvPr/>
        </p:nvSpPr>
        <p:spPr>
          <a:xfrm>
            <a:off x="8567625" y="-6453799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7" name="Freeform 7"/>
          <p:cNvSpPr/>
          <p:nvPr/>
        </p:nvSpPr>
        <p:spPr>
          <a:xfrm>
            <a:off x="8567625" y="-6912943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TextBox 8"/>
          <p:cNvSpPr txBox="1"/>
          <p:nvPr/>
        </p:nvSpPr>
        <p:spPr>
          <a:xfrm>
            <a:off x="1224946" y="2555762"/>
            <a:ext cx="9671391" cy="166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27"/>
              </a:lnSpc>
            </a:pPr>
            <a:r>
              <a:rPr lang="en-US" sz="9805" b="1" spc="-715" dirty="0">
                <a:solidFill>
                  <a:srgbClr val="FFFFFF"/>
                </a:solidFill>
                <a:latin typeface="Jannah Heavy"/>
                <a:ea typeface="Jannah Heavy"/>
                <a:cs typeface="Jannah Heavy"/>
                <a:sym typeface="Jannah Heavy"/>
              </a:rPr>
              <a:t>FIM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3967968" y="6027053"/>
            <a:ext cx="13265913" cy="38100"/>
            <a:chOff x="0" y="0"/>
            <a:chExt cx="17687884" cy="50800"/>
          </a:xfrm>
        </p:grpSpPr>
        <p:sp>
          <p:nvSpPr>
            <p:cNvPr id="10" name="Freeform 10"/>
            <p:cNvSpPr/>
            <p:nvPr/>
          </p:nvSpPr>
          <p:spPr>
            <a:xfrm>
              <a:off x="25400" y="0"/>
              <a:ext cx="17637125" cy="50800"/>
            </a:xfrm>
            <a:custGeom>
              <a:avLst/>
              <a:gdLst/>
              <a:ahLst/>
              <a:cxnLst/>
              <a:rect l="l" t="t" r="r" b="b"/>
              <a:pathLst>
                <a:path w="17637125" h="50800">
                  <a:moveTo>
                    <a:pt x="0" y="0"/>
                  </a:moveTo>
                  <a:lnTo>
                    <a:pt x="17637125" y="0"/>
                  </a:lnTo>
                  <a:lnTo>
                    <a:pt x="1763712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77" r="-277"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12" name="Group 12"/>
          <p:cNvGrpSpPr/>
          <p:nvPr/>
        </p:nvGrpSpPr>
        <p:grpSpPr>
          <a:xfrm rot="8100000">
            <a:off x="-3475881" y="1121409"/>
            <a:ext cx="9401653" cy="429307"/>
            <a:chOff x="0" y="0"/>
            <a:chExt cx="12535537" cy="572409"/>
          </a:xfrm>
        </p:grpSpPr>
        <p:sp>
          <p:nvSpPr>
            <p:cNvPr id="13" name="Freeform 13"/>
            <p:cNvSpPr/>
            <p:nvPr/>
          </p:nvSpPr>
          <p:spPr>
            <a:xfrm flipV="1">
              <a:off x="0" y="0"/>
              <a:ext cx="12535535" cy="572389"/>
            </a:xfrm>
            <a:custGeom>
              <a:avLst/>
              <a:gdLst/>
              <a:ahLst/>
              <a:cxnLst/>
              <a:rect l="l" t="t" r="r" b="b"/>
              <a:pathLst>
                <a:path w="12535535" h="572389">
                  <a:moveTo>
                    <a:pt x="0" y="572389"/>
                  </a:moveTo>
                  <a:lnTo>
                    <a:pt x="12535535" y="572389"/>
                  </a:lnTo>
                  <a:lnTo>
                    <a:pt x="12535535" y="0"/>
                  </a:lnTo>
                  <a:lnTo>
                    <a:pt x="0" y="0"/>
                  </a:lnTo>
                  <a:lnTo>
                    <a:pt x="0" y="572389"/>
                  </a:lnTo>
                  <a:close/>
                </a:path>
              </a:pathLst>
            </a:custGeom>
            <a:blipFill>
              <a:blip r:embed="rId11"/>
              <a:stretch>
                <a:fillRect t="-166732" b="-166735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24946" y="6252911"/>
            <a:ext cx="6541506" cy="53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2926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MARCELO FERREIRA DE ALMEIDA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4946" y="6743413"/>
            <a:ext cx="6541506" cy="53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2926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RAFAEL PALHETA TOKAIRIN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4946" y="3924737"/>
            <a:ext cx="103917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Agentes baseados em objetivos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8245" y="4938695"/>
            <a:ext cx="58484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Análise de ações com python</a:t>
            </a:r>
          </a:p>
        </p:txBody>
      </p:sp>
    </p:spTree>
    <p:extLst>
      <p:ext uri="{BB962C8B-B14F-4D97-AF65-F5344CB8AC3E}">
        <p14:creationId xmlns:p14="http://schemas.microsoft.com/office/powerpoint/2010/main" val="4257233359"/>
      </p:ext>
    </p:extLst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ldTgt/>
                </p:tgtEl>
              </p:cBhvr>
            </p:cmd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07883" y="0"/>
            <a:ext cx="7580117" cy="10287000"/>
            <a:chOff x="0" y="0"/>
            <a:chExt cx="1010682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06787" cy="13716000"/>
            </a:xfrm>
            <a:custGeom>
              <a:avLst/>
              <a:gdLst/>
              <a:ahLst/>
              <a:cxnLst/>
              <a:rect l="l" t="t" r="r" b="b"/>
              <a:pathLst>
                <a:path w="10106787" h="13716000">
                  <a:moveTo>
                    <a:pt x="0" y="0"/>
                  </a:moveTo>
                  <a:lnTo>
                    <a:pt x="10106787" y="0"/>
                  </a:lnTo>
                  <a:lnTo>
                    <a:pt x="1010678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0631" r="-70631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4" name="Freeform 4"/>
          <p:cNvSpPr/>
          <p:nvPr/>
        </p:nvSpPr>
        <p:spPr>
          <a:xfrm>
            <a:off x="-8918895" y="-6105305"/>
            <a:ext cx="11047010" cy="11047010"/>
          </a:xfrm>
          <a:custGeom>
            <a:avLst/>
            <a:gdLst/>
            <a:ahLst/>
            <a:cxnLst/>
            <a:rect l="l" t="t" r="r" b="b"/>
            <a:pathLst>
              <a:path w="11047010" h="11047010">
                <a:moveTo>
                  <a:pt x="0" y="0"/>
                </a:moveTo>
                <a:lnTo>
                  <a:pt x="11047010" y="0"/>
                </a:lnTo>
                <a:lnTo>
                  <a:pt x="11047010" y="11047009"/>
                </a:lnTo>
                <a:lnTo>
                  <a:pt x="0" y="11047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5" name="Freeform 5"/>
          <p:cNvSpPr/>
          <p:nvPr/>
        </p:nvSpPr>
        <p:spPr>
          <a:xfrm>
            <a:off x="931196" y="1988676"/>
            <a:ext cx="7928980" cy="1744008"/>
          </a:xfrm>
          <a:custGeom>
            <a:avLst/>
            <a:gdLst/>
            <a:ahLst/>
            <a:cxnLst/>
            <a:rect l="l" t="t" r="r" b="b"/>
            <a:pathLst>
              <a:path w="7928980" h="1744008">
                <a:moveTo>
                  <a:pt x="0" y="0"/>
                </a:moveTo>
                <a:lnTo>
                  <a:pt x="7928980" y="0"/>
                </a:lnTo>
                <a:lnTo>
                  <a:pt x="7928980" y="1744008"/>
                </a:lnTo>
                <a:lnTo>
                  <a:pt x="0" y="1744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Freeform 6"/>
          <p:cNvSpPr/>
          <p:nvPr/>
        </p:nvSpPr>
        <p:spPr>
          <a:xfrm>
            <a:off x="931196" y="3825254"/>
            <a:ext cx="7928980" cy="1744008"/>
          </a:xfrm>
          <a:custGeom>
            <a:avLst/>
            <a:gdLst/>
            <a:ahLst/>
            <a:cxnLst/>
            <a:rect l="l" t="t" r="r" b="b"/>
            <a:pathLst>
              <a:path w="7928980" h="1744008">
                <a:moveTo>
                  <a:pt x="0" y="0"/>
                </a:moveTo>
                <a:lnTo>
                  <a:pt x="7928980" y="0"/>
                </a:lnTo>
                <a:lnTo>
                  <a:pt x="7928980" y="1744008"/>
                </a:lnTo>
                <a:lnTo>
                  <a:pt x="0" y="1744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7" name="Freeform 7"/>
          <p:cNvSpPr/>
          <p:nvPr/>
        </p:nvSpPr>
        <p:spPr>
          <a:xfrm>
            <a:off x="856490" y="5664585"/>
            <a:ext cx="7928980" cy="1744008"/>
          </a:xfrm>
          <a:custGeom>
            <a:avLst/>
            <a:gdLst/>
            <a:ahLst/>
            <a:cxnLst/>
            <a:rect l="l" t="t" r="r" b="b"/>
            <a:pathLst>
              <a:path w="7928980" h="1744008">
                <a:moveTo>
                  <a:pt x="0" y="0"/>
                </a:moveTo>
                <a:lnTo>
                  <a:pt x="7928980" y="0"/>
                </a:lnTo>
                <a:lnTo>
                  <a:pt x="7928980" y="1744008"/>
                </a:lnTo>
                <a:lnTo>
                  <a:pt x="0" y="1744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Freeform 8"/>
          <p:cNvSpPr/>
          <p:nvPr/>
        </p:nvSpPr>
        <p:spPr>
          <a:xfrm>
            <a:off x="4046844" y="7275473"/>
            <a:ext cx="11047010" cy="11047010"/>
          </a:xfrm>
          <a:custGeom>
            <a:avLst/>
            <a:gdLst/>
            <a:ahLst/>
            <a:cxnLst/>
            <a:rect l="l" t="t" r="r" b="b"/>
            <a:pathLst>
              <a:path w="11047010" h="11047010">
                <a:moveTo>
                  <a:pt x="0" y="0"/>
                </a:moveTo>
                <a:lnTo>
                  <a:pt x="11047010" y="0"/>
                </a:lnTo>
                <a:lnTo>
                  <a:pt x="11047010" y="11047009"/>
                </a:lnTo>
                <a:lnTo>
                  <a:pt x="0" y="11047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9" name="Group 9"/>
          <p:cNvGrpSpPr/>
          <p:nvPr/>
        </p:nvGrpSpPr>
        <p:grpSpPr>
          <a:xfrm>
            <a:off x="-7016085" y="2037877"/>
            <a:ext cx="13265913" cy="38100"/>
            <a:chOff x="0" y="0"/>
            <a:chExt cx="17687884" cy="50800"/>
          </a:xfrm>
        </p:grpSpPr>
        <p:sp>
          <p:nvSpPr>
            <p:cNvPr id="10" name="Freeform 10"/>
            <p:cNvSpPr/>
            <p:nvPr/>
          </p:nvSpPr>
          <p:spPr>
            <a:xfrm>
              <a:off x="25400" y="0"/>
              <a:ext cx="17637125" cy="50800"/>
            </a:xfrm>
            <a:custGeom>
              <a:avLst/>
              <a:gdLst/>
              <a:ahLst/>
              <a:cxnLst/>
              <a:rect l="l" t="t" r="r" b="b"/>
              <a:pathLst>
                <a:path w="17637125" h="50800">
                  <a:moveTo>
                    <a:pt x="0" y="0"/>
                  </a:moveTo>
                  <a:lnTo>
                    <a:pt x="17637125" y="0"/>
                  </a:lnTo>
                  <a:lnTo>
                    <a:pt x="1763712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77036" y="-144661"/>
            <a:ext cx="564445" cy="10431661"/>
          </a:xfrm>
          <a:custGeom>
            <a:avLst/>
            <a:gdLst/>
            <a:ahLst/>
            <a:cxnLst/>
            <a:rect l="l" t="t" r="r" b="b"/>
            <a:pathLst>
              <a:path w="564445" h="10431661">
                <a:moveTo>
                  <a:pt x="0" y="0"/>
                </a:moveTo>
                <a:lnTo>
                  <a:pt x="564445" y="0"/>
                </a:lnTo>
                <a:lnTo>
                  <a:pt x="564445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2" name="Freeform 12"/>
          <p:cNvSpPr/>
          <p:nvPr/>
        </p:nvSpPr>
        <p:spPr>
          <a:xfrm>
            <a:off x="856490" y="7560399"/>
            <a:ext cx="7928980" cy="1744008"/>
          </a:xfrm>
          <a:custGeom>
            <a:avLst/>
            <a:gdLst/>
            <a:ahLst/>
            <a:cxnLst/>
            <a:rect l="l" t="t" r="r" b="b"/>
            <a:pathLst>
              <a:path w="7928980" h="1744008">
                <a:moveTo>
                  <a:pt x="0" y="0"/>
                </a:moveTo>
                <a:lnTo>
                  <a:pt x="7928980" y="0"/>
                </a:lnTo>
                <a:lnTo>
                  <a:pt x="7928980" y="1744008"/>
                </a:lnTo>
                <a:lnTo>
                  <a:pt x="0" y="1744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3" name="TextBox 13"/>
          <p:cNvSpPr txBox="1"/>
          <p:nvPr/>
        </p:nvSpPr>
        <p:spPr>
          <a:xfrm>
            <a:off x="931196" y="1068256"/>
            <a:ext cx="8663523" cy="9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 b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Bibliotecas python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7394" y="4457876"/>
            <a:ext cx="7367173" cy="4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pandas: Manipulação de dados.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7394" y="6297207"/>
            <a:ext cx="7367173" cy="4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matplotlib: Visualização gráfica.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7394" y="8193021"/>
            <a:ext cx="7367173" cy="4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numpy: Cálculos e operações matemáticas.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7394" y="2621298"/>
            <a:ext cx="7367173" cy="45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yfinance: Coleta de dados financeiros.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7971" y="2356612"/>
            <a:ext cx="11132059" cy="6863426"/>
          </a:xfrm>
          <a:custGeom>
            <a:avLst/>
            <a:gdLst/>
            <a:ahLst/>
            <a:cxnLst/>
            <a:rect l="l" t="t" r="r" b="b"/>
            <a:pathLst>
              <a:path w="11132059" h="6863426">
                <a:moveTo>
                  <a:pt x="0" y="0"/>
                </a:moveTo>
                <a:lnTo>
                  <a:pt x="11132059" y="0"/>
                </a:lnTo>
                <a:lnTo>
                  <a:pt x="11132059" y="6863426"/>
                </a:lnTo>
                <a:lnTo>
                  <a:pt x="0" y="686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3" name="Group 3"/>
          <p:cNvGrpSpPr/>
          <p:nvPr/>
        </p:nvGrpSpPr>
        <p:grpSpPr>
          <a:xfrm>
            <a:off x="3512378" y="684198"/>
            <a:ext cx="11197651" cy="482789"/>
            <a:chOff x="0" y="0"/>
            <a:chExt cx="14930201" cy="6437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930247" cy="643763"/>
            </a:xfrm>
            <a:custGeom>
              <a:avLst/>
              <a:gdLst/>
              <a:ahLst/>
              <a:cxnLst/>
              <a:rect l="l" t="t" r="r" b="b"/>
              <a:pathLst>
                <a:path w="14930247" h="643763">
                  <a:moveTo>
                    <a:pt x="0" y="0"/>
                  </a:moveTo>
                  <a:lnTo>
                    <a:pt x="14930247" y="0"/>
                  </a:lnTo>
                  <a:lnTo>
                    <a:pt x="14930247" y="643763"/>
                  </a:lnTo>
                  <a:lnTo>
                    <a:pt x="0" y="643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9520" b="-179513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5" name="Freeform 5"/>
          <p:cNvSpPr/>
          <p:nvPr/>
        </p:nvSpPr>
        <p:spPr>
          <a:xfrm>
            <a:off x="3577971" y="1015875"/>
            <a:ext cx="11132059" cy="1485398"/>
          </a:xfrm>
          <a:custGeom>
            <a:avLst/>
            <a:gdLst/>
            <a:ahLst/>
            <a:cxnLst/>
            <a:rect l="l" t="t" r="r" b="b"/>
            <a:pathLst>
              <a:path w="11132059" h="1485398">
                <a:moveTo>
                  <a:pt x="0" y="0"/>
                </a:moveTo>
                <a:lnTo>
                  <a:pt x="11132059" y="0"/>
                </a:lnTo>
                <a:lnTo>
                  <a:pt x="11132059" y="1485398"/>
                </a:lnTo>
                <a:lnTo>
                  <a:pt x="0" y="148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TextBox 6"/>
          <p:cNvSpPr txBox="1"/>
          <p:nvPr/>
        </p:nvSpPr>
        <p:spPr>
          <a:xfrm>
            <a:off x="2058190" y="1411809"/>
            <a:ext cx="1417161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b="1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Agentes Baseados em Objetivos</a:t>
            </a:r>
          </a:p>
        </p:txBody>
      </p:sp>
      <p:sp>
        <p:nvSpPr>
          <p:cNvPr id="7" name="Freeform 7"/>
          <p:cNvSpPr/>
          <p:nvPr/>
        </p:nvSpPr>
        <p:spPr>
          <a:xfrm>
            <a:off x="12623401" y="-5777917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Freeform 8"/>
          <p:cNvSpPr/>
          <p:nvPr/>
        </p:nvSpPr>
        <p:spPr>
          <a:xfrm>
            <a:off x="-5249110" y="6068545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9" name="Freeform 9"/>
          <p:cNvSpPr/>
          <p:nvPr/>
        </p:nvSpPr>
        <p:spPr>
          <a:xfrm>
            <a:off x="12623401" y="-6138673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0" name="Freeform 10"/>
          <p:cNvSpPr/>
          <p:nvPr/>
        </p:nvSpPr>
        <p:spPr>
          <a:xfrm>
            <a:off x="-5213023" y="6427492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1" name="Freeform 11"/>
          <p:cNvSpPr/>
          <p:nvPr/>
        </p:nvSpPr>
        <p:spPr>
          <a:xfrm>
            <a:off x="12623401" y="-6597818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2" name="Freeform 12"/>
          <p:cNvSpPr/>
          <p:nvPr/>
        </p:nvSpPr>
        <p:spPr>
          <a:xfrm>
            <a:off x="-5167094" y="6884333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3577971" y="9237227"/>
            <a:ext cx="11132059" cy="479961"/>
            <a:chOff x="0" y="0"/>
            <a:chExt cx="14842745" cy="6399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42744" cy="639953"/>
            </a:xfrm>
            <a:custGeom>
              <a:avLst/>
              <a:gdLst/>
              <a:ahLst/>
              <a:cxnLst/>
              <a:rect l="l" t="t" r="r" b="b"/>
              <a:pathLst>
                <a:path w="14842744" h="639953">
                  <a:moveTo>
                    <a:pt x="0" y="0"/>
                  </a:moveTo>
                  <a:lnTo>
                    <a:pt x="14842744" y="0"/>
                  </a:lnTo>
                  <a:lnTo>
                    <a:pt x="14842744" y="639953"/>
                  </a:lnTo>
                  <a:lnTo>
                    <a:pt x="0" y="639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9531" b="-179530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23118" y="3578868"/>
            <a:ext cx="10441765" cy="5262226"/>
            <a:chOff x="0" y="0"/>
            <a:chExt cx="2750095" cy="13859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50095" cy="1385936"/>
            </a:xfrm>
            <a:custGeom>
              <a:avLst/>
              <a:gdLst/>
              <a:ahLst/>
              <a:cxnLst/>
              <a:rect l="l" t="t" r="r" b="b"/>
              <a:pathLst>
                <a:path w="2750095" h="1385936">
                  <a:moveTo>
                    <a:pt x="37813" y="0"/>
                  </a:moveTo>
                  <a:lnTo>
                    <a:pt x="2712281" y="0"/>
                  </a:lnTo>
                  <a:cubicBezTo>
                    <a:pt x="2722310" y="0"/>
                    <a:pt x="2731928" y="3984"/>
                    <a:pt x="2739019" y="11075"/>
                  </a:cubicBezTo>
                  <a:cubicBezTo>
                    <a:pt x="2746111" y="18167"/>
                    <a:pt x="2750095" y="27785"/>
                    <a:pt x="2750095" y="37813"/>
                  </a:cubicBezTo>
                  <a:lnTo>
                    <a:pt x="2750095" y="1348123"/>
                  </a:lnTo>
                  <a:cubicBezTo>
                    <a:pt x="2750095" y="1358151"/>
                    <a:pt x="2746111" y="1367769"/>
                    <a:pt x="2739019" y="1374861"/>
                  </a:cubicBezTo>
                  <a:cubicBezTo>
                    <a:pt x="2731928" y="1381952"/>
                    <a:pt x="2722310" y="1385936"/>
                    <a:pt x="2712281" y="1385936"/>
                  </a:cubicBezTo>
                  <a:lnTo>
                    <a:pt x="37813" y="1385936"/>
                  </a:lnTo>
                  <a:cubicBezTo>
                    <a:pt x="27785" y="1385936"/>
                    <a:pt x="18167" y="1381952"/>
                    <a:pt x="11075" y="1374861"/>
                  </a:cubicBezTo>
                  <a:cubicBezTo>
                    <a:pt x="3984" y="1367769"/>
                    <a:pt x="0" y="1358151"/>
                    <a:pt x="0" y="1348123"/>
                  </a:cubicBezTo>
                  <a:lnTo>
                    <a:pt x="0" y="37813"/>
                  </a:lnTo>
                  <a:cubicBezTo>
                    <a:pt x="0" y="27785"/>
                    <a:pt x="3984" y="18167"/>
                    <a:pt x="11075" y="11075"/>
                  </a:cubicBezTo>
                  <a:cubicBezTo>
                    <a:pt x="18167" y="3984"/>
                    <a:pt x="27785" y="0"/>
                    <a:pt x="378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750095" cy="1433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566444" y="4139566"/>
            <a:ext cx="9568755" cy="381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5"/>
              </a:lnSpc>
            </a:pPr>
            <a:r>
              <a:rPr lang="en-US" sz="4703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Software foi desenvolvido para atingir o objetivo de selecionar e avaliar ações com base em critérios financeiros predefinidos (liquidez, dividendos,etc).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0" y="2548898"/>
            <a:ext cx="396240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23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  <a:endParaRPr lang="en-US" sz="5199" b="1" dirty="0">
              <a:solidFill>
                <a:srgbClr val="023D54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7971" y="2356612"/>
            <a:ext cx="11132059" cy="6863426"/>
          </a:xfrm>
          <a:custGeom>
            <a:avLst/>
            <a:gdLst/>
            <a:ahLst/>
            <a:cxnLst/>
            <a:rect l="l" t="t" r="r" b="b"/>
            <a:pathLst>
              <a:path w="11132059" h="6863426">
                <a:moveTo>
                  <a:pt x="0" y="0"/>
                </a:moveTo>
                <a:lnTo>
                  <a:pt x="11132059" y="0"/>
                </a:lnTo>
                <a:lnTo>
                  <a:pt x="11132059" y="6863426"/>
                </a:lnTo>
                <a:lnTo>
                  <a:pt x="0" y="686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3" name="Group 3"/>
          <p:cNvGrpSpPr/>
          <p:nvPr/>
        </p:nvGrpSpPr>
        <p:grpSpPr>
          <a:xfrm>
            <a:off x="3512378" y="684198"/>
            <a:ext cx="11197651" cy="482789"/>
            <a:chOff x="0" y="0"/>
            <a:chExt cx="14930201" cy="6437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930247" cy="643763"/>
            </a:xfrm>
            <a:custGeom>
              <a:avLst/>
              <a:gdLst/>
              <a:ahLst/>
              <a:cxnLst/>
              <a:rect l="l" t="t" r="r" b="b"/>
              <a:pathLst>
                <a:path w="14930247" h="643763">
                  <a:moveTo>
                    <a:pt x="0" y="0"/>
                  </a:moveTo>
                  <a:lnTo>
                    <a:pt x="14930247" y="0"/>
                  </a:lnTo>
                  <a:lnTo>
                    <a:pt x="14930247" y="643763"/>
                  </a:lnTo>
                  <a:lnTo>
                    <a:pt x="0" y="643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9520" b="-179513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5" name="Freeform 5"/>
          <p:cNvSpPr/>
          <p:nvPr/>
        </p:nvSpPr>
        <p:spPr>
          <a:xfrm>
            <a:off x="3577971" y="1015875"/>
            <a:ext cx="11132059" cy="1485398"/>
          </a:xfrm>
          <a:custGeom>
            <a:avLst/>
            <a:gdLst/>
            <a:ahLst/>
            <a:cxnLst/>
            <a:rect l="l" t="t" r="r" b="b"/>
            <a:pathLst>
              <a:path w="11132059" h="1485398">
                <a:moveTo>
                  <a:pt x="0" y="0"/>
                </a:moveTo>
                <a:lnTo>
                  <a:pt x="11132059" y="0"/>
                </a:lnTo>
                <a:lnTo>
                  <a:pt x="11132059" y="1485398"/>
                </a:lnTo>
                <a:lnTo>
                  <a:pt x="0" y="148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TextBox 6"/>
          <p:cNvSpPr txBox="1"/>
          <p:nvPr/>
        </p:nvSpPr>
        <p:spPr>
          <a:xfrm>
            <a:off x="2058190" y="1411809"/>
            <a:ext cx="1417161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b="1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Agentes Baseados em Objetivos</a:t>
            </a:r>
          </a:p>
        </p:txBody>
      </p:sp>
      <p:sp>
        <p:nvSpPr>
          <p:cNvPr id="7" name="Freeform 7"/>
          <p:cNvSpPr/>
          <p:nvPr/>
        </p:nvSpPr>
        <p:spPr>
          <a:xfrm>
            <a:off x="12623401" y="-5777917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Freeform 8"/>
          <p:cNvSpPr/>
          <p:nvPr/>
        </p:nvSpPr>
        <p:spPr>
          <a:xfrm>
            <a:off x="-5249110" y="6068545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9" name="Freeform 9"/>
          <p:cNvSpPr/>
          <p:nvPr/>
        </p:nvSpPr>
        <p:spPr>
          <a:xfrm>
            <a:off x="12623401" y="-6138673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0" name="Freeform 10"/>
          <p:cNvSpPr/>
          <p:nvPr/>
        </p:nvSpPr>
        <p:spPr>
          <a:xfrm>
            <a:off x="-5213023" y="6427492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1" name="Freeform 11"/>
          <p:cNvSpPr/>
          <p:nvPr/>
        </p:nvSpPr>
        <p:spPr>
          <a:xfrm>
            <a:off x="12623401" y="-6597818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2" name="Freeform 12"/>
          <p:cNvSpPr/>
          <p:nvPr/>
        </p:nvSpPr>
        <p:spPr>
          <a:xfrm>
            <a:off x="-5167094" y="6884333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3577971" y="9237227"/>
            <a:ext cx="11132059" cy="479961"/>
            <a:chOff x="0" y="0"/>
            <a:chExt cx="14842745" cy="6399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42744" cy="639953"/>
            </a:xfrm>
            <a:custGeom>
              <a:avLst/>
              <a:gdLst/>
              <a:ahLst/>
              <a:cxnLst/>
              <a:rect l="l" t="t" r="r" b="b"/>
              <a:pathLst>
                <a:path w="14842744" h="639953">
                  <a:moveTo>
                    <a:pt x="0" y="0"/>
                  </a:moveTo>
                  <a:lnTo>
                    <a:pt x="14842744" y="0"/>
                  </a:lnTo>
                  <a:lnTo>
                    <a:pt x="14842744" y="639953"/>
                  </a:lnTo>
                  <a:lnTo>
                    <a:pt x="0" y="639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9531" b="-179530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23118" y="3578868"/>
            <a:ext cx="10441765" cy="5262226"/>
            <a:chOff x="0" y="0"/>
            <a:chExt cx="2750095" cy="13859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50095" cy="1385936"/>
            </a:xfrm>
            <a:custGeom>
              <a:avLst/>
              <a:gdLst/>
              <a:ahLst/>
              <a:cxnLst/>
              <a:rect l="l" t="t" r="r" b="b"/>
              <a:pathLst>
                <a:path w="2750095" h="1385936">
                  <a:moveTo>
                    <a:pt x="37813" y="0"/>
                  </a:moveTo>
                  <a:lnTo>
                    <a:pt x="2712281" y="0"/>
                  </a:lnTo>
                  <a:cubicBezTo>
                    <a:pt x="2722310" y="0"/>
                    <a:pt x="2731928" y="3984"/>
                    <a:pt x="2739019" y="11075"/>
                  </a:cubicBezTo>
                  <a:cubicBezTo>
                    <a:pt x="2746111" y="18167"/>
                    <a:pt x="2750095" y="27785"/>
                    <a:pt x="2750095" y="37813"/>
                  </a:cubicBezTo>
                  <a:lnTo>
                    <a:pt x="2750095" y="1348123"/>
                  </a:lnTo>
                  <a:cubicBezTo>
                    <a:pt x="2750095" y="1358151"/>
                    <a:pt x="2746111" y="1367769"/>
                    <a:pt x="2739019" y="1374861"/>
                  </a:cubicBezTo>
                  <a:cubicBezTo>
                    <a:pt x="2731928" y="1381952"/>
                    <a:pt x="2722310" y="1385936"/>
                    <a:pt x="2712281" y="1385936"/>
                  </a:cubicBezTo>
                  <a:lnTo>
                    <a:pt x="37813" y="1385936"/>
                  </a:lnTo>
                  <a:cubicBezTo>
                    <a:pt x="27785" y="1385936"/>
                    <a:pt x="18167" y="1381952"/>
                    <a:pt x="11075" y="1374861"/>
                  </a:cubicBezTo>
                  <a:cubicBezTo>
                    <a:pt x="3984" y="1367769"/>
                    <a:pt x="0" y="1358151"/>
                    <a:pt x="0" y="1348123"/>
                  </a:cubicBezTo>
                  <a:lnTo>
                    <a:pt x="0" y="37813"/>
                  </a:lnTo>
                  <a:cubicBezTo>
                    <a:pt x="0" y="27785"/>
                    <a:pt x="3984" y="18167"/>
                    <a:pt x="11075" y="11075"/>
                  </a:cubicBezTo>
                  <a:cubicBezTo>
                    <a:pt x="18167" y="3984"/>
                    <a:pt x="27785" y="0"/>
                    <a:pt x="378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750095" cy="1433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566444" y="4139566"/>
            <a:ext cx="9568755" cy="381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5"/>
              </a:lnSpc>
            </a:pPr>
            <a:r>
              <a:rPr lang="en-US" sz="4703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agente utiliza a biblioteca yfinance como uma técnica de busca para encontrar as melhores ações que satisfazem as condições estabelecidas.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55966" y="2548898"/>
            <a:ext cx="194443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23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Busca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7971" y="2356612"/>
            <a:ext cx="11132059" cy="6863426"/>
          </a:xfrm>
          <a:custGeom>
            <a:avLst/>
            <a:gdLst/>
            <a:ahLst/>
            <a:cxnLst/>
            <a:rect l="l" t="t" r="r" b="b"/>
            <a:pathLst>
              <a:path w="11132059" h="6863426">
                <a:moveTo>
                  <a:pt x="0" y="0"/>
                </a:moveTo>
                <a:lnTo>
                  <a:pt x="11132059" y="0"/>
                </a:lnTo>
                <a:lnTo>
                  <a:pt x="11132059" y="6863426"/>
                </a:lnTo>
                <a:lnTo>
                  <a:pt x="0" y="686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3" name="Group 3"/>
          <p:cNvGrpSpPr/>
          <p:nvPr/>
        </p:nvGrpSpPr>
        <p:grpSpPr>
          <a:xfrm>
            <a:off x="3512378" y="684198"/>
            <a:ext cx="11197651" cy="482789"/>
            <a:chOff x="0" y="0"/>
            <a:chExt cx="14930201" cy="6437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930247" cy="643763"/>
            </a:xfrm>
            <a:custGeom>
              <a:avLst/>
              <a:gdLst/>
              <a:ahLst/>
              <a:cxnLst/>
              <a:rect l="l" t="t" r="r" b="b"/>
              <a:pathLst>
                <a:path w="14930247" h="643763">
                  <a:moveTo>
                    <a:pt x="0" y="0"/>
                  </a:moveTo>
                  <a:lnTo>
                    <a:pt x="14930247" y="0"/>
                  </a:lnTo>
                  <a:lnTo>
                    <a:pt x="14930247" y="643763"/>
                  </a:lnTo>
                  <a:lnTo>
                    <a:pt x="0" y="643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9520" b="-179513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5" name="Freeform 5"/>
          <p:cNvSpPr/>
          <p:nvPr/>
        </p:nvSpPr>
        <p:spPr>
          <a:xfrm>
            <a:off x="3577971" y="1015875"/>
            <a:ext cx="11132059" cy="1485398"/>
          </a:xfrm>
          <a:custGeom>
            <a:avLst/>
            <a:gdLst/>
            <a:ahLst/>
            <a:cxnLst/>
            <a:rect l="l" t="t" r="r" b="b"/>
            <a:pathLst>
              <a:path w="11132059" h="1485398">
                <a:moveTo>
                  <a:pt x="0" y="0"/>
                </a:moveTo>
                <a:lnTo>
                  <a:pt x="11132059" y="0"/>
                </a:lnTo>
                <a:lnTo>
                  <a:pt x="11132059" y="1485398"/>
                </a:lnTo>
                <a:lnTo>
                  <a:pt x="0" y="148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TextBox 6"/>
          <p:cNvSpPr txBox="1"/>
          <p:nvPr/>
        </p:nvSpPr>
        <p:spPr>
          <a:xfrm>
            <a:off x="2058190" y="1411809"/>
            <a:ext cx="1417161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b="1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Agentes Baseados em Objetivos</a:t>
            </a:r>
          </a:p>
        </p:txBody>
      </p:sp>
      <p:sp>
        <p:nvSpPr>
          <p:cNvPr id="7" name="Freeform 7"/>
          <p:cNvSpPr/>
          <p:nvPr/>
        </p:nvSpPr>
        <p:spPr>
          <a:xfrm>
            <a:off x="12623401" y="-5777917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Freeform 8"/>
          <p:cNvSpPr/>
          <p:nvPr/>
        </p:nvSpPr>
        <p:spPr>
          <a:xfrm>
            <a:off x="-5249110" y="6068545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9" name="Freeform 9"/>
          <p:cNvSpPr/>
          <p:nvPr/>
        </p:nvSpPr>
        <p:spPr>
          <a:xfrm>
            <a:off x="12623401" y="-6138673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0" name="Freeform 10"/>
          <p:cNvSpPr/>
          <p:nvPr/>
        </p:nvSpPr>
        <p:spPr>
          <a:xfrm>
            <a:off x="-5213023" y="6427492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1" name="Freeform 11"/>
          <p:cNvSpPr/>
          <p:nvPr/>
        </p:nvSpPr>
        <p:spPr>
          <a:xfrm>
            <a:off x="12623401" y="-6597818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2" name="Freeform 12"/>
          <p:cNvSpPr/>
          <p:nvPr/>
        </p:nvSpPr>
        <p:spPr>
          <a:xfrm>
            <a:off x="-5167094" y="6884333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3577971" y="9237227"/>
            <a:ext cx="11132059" cy="479961"/>
            <a:chOff x="0" y="0"/>
            <a:chExt cx="14842745" cy="6399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42744" cy="639953"/>
            </a:xfrm>
            <a:custGeom>
              <a:avLst/>
              <a:gdLst/>
              <a:ahLst/>
              <a:cxnLst/>
              <a:rect l="l" t="t" r="r" b="b"/>
              <a:pathLst>
                <a:path w="14842744" h="639953">
                  <a:moveTo>
                    <a:pt x="0" y="0"/>
                  </a:moveTo>
                  <a:lnTo>
                    <a:pt x="14842744" y="0"/>
                  </a:lnTo>
                  <a:lnTo>
                    <a:pt x="14842744" y="639953"/>
                  </a:lnTo>
                  <a:lnTo>
                    <a:pt x="0" y="639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9531" b="-179530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23118" y="3578868"/>
            <a:ext cx="10441765" cy="5262226"/>
            <a:chOff x="0" y="0"/>
            <a:chExt cx="2750095" cy="13859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50095" cy="1385936"/>
            </a:xfrm>
            <a:custGeom>
              <a:avLst/>
              <a:gdLst/>
              <a:ahLst/>
              <a:cxnLst/>
              <a:rect l="l" t="t" r="r" b="b"/>
              <a:pathLst>
                <a:path w="2750095" h="1385936">
                  <a:moveTo>
                    <a:pt x="37813" y="0"/>
                  </a:moveTo>
                  <a:lnTo>
                    <a:pt x="2712281" y="0"/>
                  </a:lnTo>
                  <a:cubicBezTo>
                    <a:pt x="2722310" y="0"/>
                    <a:pt x="2731928" y="3984"/>
                    <a:pt x="2739019" y="11075"/>
                  </a:cubicBezTo>
                  <a:cubicBezTo>
                    <a:pt x="2746111" y="18167"/>
                    <a:pt x="2750095" y="27785"/>
                    <a:pt x="2750095" y="37813"/>
                  </a:cubicBezTo>
                  <a:lnTo>
                    <a:pt x="2750095" y="1348123"/>
                  </a:lnTo>
                  <a:cubicBezTo>
                    <a:pt x="2750095" y="1358151"/>
                    <a:pt x="2746111" y="1367769"/>
                    <a:pt x="2739019" y="1374861"/>
                  </a:cubicBezTo>
                  <a:cubicBezTo>
                    <a:pt x="2731928" y="1381952"/>
                    <a:pt x="2722310" y="1385936"/>
                    <a:pt x="2712281" y="1385936"/>
                  </a:cubicBezTo>
                  <a:lnTo>
                    <a:pt x="37813" y="1385936"/>
                  </a:lnTo>
                  <a:cubicBezTo>
                    <a:pt x="27785" y="1385936"/>
                    <a:pt x="18167" y="1381952"/>
                    <a:pt x="11075" y="1374861"/>
                  </a:cubicBezTo>
                  <a:cubicBezTo>
                    <a:pt x="3984" y="1367769"/>
                    <a:pt x="0" y="1358151"/>
                    <a:pt x="0" y="1348123"/>
                  </a:cubicBezTo>
                  <a:lnTo>
                    <a:pt x="0" y="37813"/>
                  </a:lnTo>
                  <a:cubicBezTo>
                    <a:pt x="0" y="27785"/>
                    <a:pt x="3984" y="18167"/>
                    <a:pt x="11075" y="11075"/>
                  </a:cubicBezTo>
                  <a:cubicBezTo>
                    <a:pt x="18167" y="3984"/>
                    <a:pt x="27785" y="0"/>
                    <a:pt x="378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750095" cy="1433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566444" y="4139566"/>
            <a:ext cx="9568755" cy="381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5"/>
              </a:lnSpc>
            </a:pPr>
            <a:r>
              <a:rPr lang="en-US" sz="4703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foco da aplicação não é a eficiência da busca, mas sim atingir o objetivo de análise, gerando gráficos que mostram a comparação entre as ações.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76897" y="2548898"/>
            <a:ext cx="955830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23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Considera</a:t>
            </a:r>
            <a:r>
              <a:rPr lang="en-US" sz="5199" b="1" dirty="0">
                <a:solidFill>
                  <a:srgbClr val="023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23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apenas</a:t>
            </a:r>
            <a:r>
              <a:rPr lang="en-US" sz="5199" b="1" dirty="0">
                <a:solidFill>
                  <a:srgbClr val="023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23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  <a:endParaRPr lang="en-US" sz="5199" b="1" dirty="0">
              <a:solidFill>
                <a:srgbClr val="023D54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7971" y="2356612"/>
            <a:ext cx="11132059" cy="6863426"/>
          </a:xfrm>
          <a:custGeom>
            <a:avLst/>
            <a:gdLst/>
            <a:ahLst/>
            <a:cxnLst/>
            <a:rect l="l" t="t" r="r" b="b"/>
            <a:pathLst>
              <a:path w="11132059" h="6863426">
                <a:moveTo>
                  <a:pt x="0" y="0"/>
                </a:moveTo>
                <a:lnTo>
                  <a:pt x="11132059" y="0"/>
                </a:lnTo>
                <a:lnTo>
                  <a:pt x="11132059" y="6863426"/>
                </a:lnTo>
                <a:lnTo>
                  <a:pt x="0" y="686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3" name="Group 3"/>
          <p:cNvGrpSpPr/>
          <p:nvPr/>
        </p:nvGrpSpPr>
        <p:grpSpPr>
          <a:xfrm>
            <a:off x="3512378" y="684198"/>
            <a:ext cx="11197651" cy="482789"/>
            <a:chOff x="0" y="0"/>
            <a:chExt cx="14930201" cy="6437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930247" cy="643763"/>
            </a:xfrm>
            <a:custGeom>
              <a:avLst/>
              <a:gdLst/>
              <a:ahLst/>
              <a:cxnLst/>
              <a:rect l="l" t="t" r="r" b="b"/>
              <a:pathLst>
                <a:path w="14930247" h="643763">
                  <a:moveTo>
                    <a:pt x="0" y="0"/>
                  </a:moveTo>
                  <a:lnTo>
                    <a:pt x="14930247" y="0"/>
                  </a:lnTo>
                  <a:lnTo>
                    <a:pt x="14930247" y="643763"/>
                  </a:lnTo>
                  <a:lnTo>
                    <a:pt x="0" y="643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9520" b="-179513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5" name="Freeform 5"/>
          <p:cNvSpPr/>
          <p:nvPr/>
        </p:nvSpPr>
        <p:spPr>
          <a:xfrm>
            <a:off x="3577971" y="1015875"/>
            <a:ext cx="11132059" cy="1485398"/>
          </a:xfrm>
          <a:custGeom>
            <a:avLst/>
            <a:gdLst/>
            <a:ahLst/>
            <a:cxnLst/>
            <a:rect l="l" t="t" r="r" b="b"/>
            <a:pathLst>
              <a:path w="11132059" h="1485398">
                <a:moveTo>
                  <a:pt x="0" y="0"/>
                </a:moveTo>
                <a:lnTo>
                  <a:pt x="11132059" y="0"/>
                </a:lnTo>
                <a:lnTo>
                  <a:pt x="11132059" y="1485398"/>
                </a:lnTo>
                <a:lnTo>
                  <a:pt x="0" y="148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TextBox 6"/>
          <p:cNvSpPr txBox="1"/>
          <p:nvPr/>
        </p:nvSpPr>
        <p:spPr>
          <a:xfrm>
            <a:off x="2058190" y="1411809"/>
            <a:ext cx="1417161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b="1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Agentes Baseados em Objetivos</a:t>
            </a:r>
          </a:p>
        </p:txBody>
      </p:sp>
      <p:sp>
        <p:nvSpPr>
          <p:cNvPr id="7" name="Freeform 7"/>
          <p:cNvSpPr/>
          <p:nvPr/>
        </p:nvSpPr>
        <p:spPr>
          <a:xfrm>
            <a:off x="12623401" y="-5777917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Freeform 8"/>
          <p:cNvSpPr/>
          <p:nvPr/>
        </p:nvSpPr>
        <p:spPr>
          <a:xfrm>
            <a:off x="-5249110" y="6068545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9" name="Freeform 9"/>
          <p:cNvSpPr/>
          <p:nvPr/>
        </p:nvSpPr>
        <p:spPr>
          <a:xfrm>
            <a:off x="12623401" y="-6138673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0" name="Freeform 10"/>
          <p:cNvSpPr/>
          <p:nvPr/>
        </p:nvSpPr>
        <p:spPr>
          <a:xfrm>
            <a:off x="-5213023" y="6427492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1" name="Freeform 11"/>
          <p:cNvSpPr/>
          <p:nvPr/>
        </p:nvSpPr>
        <p:spPr>
          <a:xfrm>
            <a:off x="12623401" y="-6597818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2" name="Freeform 12"/>
          <p:cNvSpPr/>
          <p:nvPr/>
        </p:nvSpPr>
        <p:spPr>
          <a:xfrm>
            <a:off x="-5167094" y="6884333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3577971" y="9237227"/>
            <a:ext cx="11132059" cy="479961"/>
            <a:chOff x="0" y="0"/>
            <a:chExt cx="14842745" cy="6399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42744" cy="639953"/>
            </a:xfrm>
            <a:custGeom>
              <a:avLst/>
              <a:gdLst/>
              <a:ahLst/>
              <a:cxnLst/>
              <a:rect l="l" t="t" r="r" b="b"/>
              <a:pathLst>
                <a:path w="14842744" h="639953">
                  <a:moveTo>
                    <a:pt x="0" y="0"/>
                  </a:moveTo>
                  <a:lnTo>
                    <a:pt x="14842744" y="0"/>
                  </a:lnTo>
                  <a:lnTo>
                    <a:pt x="14842744" y="639953"/>
                  </a:lnTo>
                  <a:lnTo>
                    <a:pt x="0" y="639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9531" b="-179530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23118" y="3578868"/>
            <a:ext cx="10441765" cy="5262226"/>
            <a:chOff x="0" y="0"/>
            <a:chExt cx="2750095" cy="13859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50095" cy="1385936"/>
            </a:xfrm>
            <a:custGeom>
              <a:avLst/>
              <a:gdLst/>
              <a:ahLst/>
              <a:cxnLst/>
              <a:rect l="l" t="t" r="r" b="b"/>
              <a:pathLst>
                <a:path w="2750095" h="1385936">
                  <a:moveTo>
                    <a:pt x="37813" y="0"/>
                  </a:moveTo>
                  <a:lnTo>
                    <a:pt x="2712281" y="0"/>
                  </a:lnTo>
                  <a:cubicBezTo>
                    <a:pt x="2722310" y="0"/>
                    <a:pt x="2731928" y="3984"/>
                    <a:pt x="2739019" y="11075"/>
                  </a:cubicBezTo>
                  <a:cubicBezTo>
                    <a:pt x="2746111" y="18167"/>
                    <a:pt x="2750095" y="27785"/>
                    <a:pt x="2750095" y="37813"/>
                  </a:cubicBezTo>
                  <a:lnTo>
                    <a:pt x="2750095" y="1348123"/>
                  </a:lnTo>
                  <a:cubicBezTo>
                    <a:pt x="2750095" y="1358151"/>
                    <a:pt x="2746111" y="1367769"/>
                    <a:pt x="2739019" y="1374861"/>
                  </a:cubicBezTo>
                  <a:cubicBezTo>
                    <a:pt x="2731928" y="1381952"/>
                    <a:pt x="2722310" y="1385936"/>
                    <a:pt x="2712281" y="1385936"/>
                  </a:cubicBezTo>
                  <a:lnTo>
                    <a:pt x="37813" y="1385936"/>
                  </a:lnTo>
                  <a:cubicBezTo>
                    <a:pt x="27785" y="1385936"/>
                    <a:pt x="18167" y="1381952"/>
                    <a:pt x="11075" y="1374861"/>
                  </a:cubicBezTo>
                  <a:cubicBezTo>
                    <a:pt x="3984" y="1367769"/>
                    <a:pt x="0" y="1358151"/>
                    <a:pt x="0" y="1348123"/>
                  </a:cubicBezTo>
                  <a:lnTo>
                    <a:pt x="0" y="37813"/>
                  </a:lnTo>
                  <a:cubicBezTo>
                    <a:pt x="0" y="27785"/>
                    <a:pt x="3984" y="18167"/>
                    <a:pt x="11075" y="11075"/>
                  </a:cubicBezTo>
                  <a:cubicBezTo>
                    <a:pt x="18167" y="3984"/>
                    <a:pt x="27785" y="0"/>
                    <a:pt x="378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750095" cy="1433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512491" y="4243502"/>
            <a:ext cx="9568755" cy="305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5"/>
              </a:lnSpc>
            </a:pPr>
            <a:r>
              <a:rPr lang="en-US" sz="4703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código é flexível, permitindo ajustes nos critérios de avaliação e, assim, adaptar-se a diferentes objetivos do investidor.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35811" y="2548898"/>
            <a:ext cx="418474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23D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Flexibilidade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7971" y="2356612"/>
            <a:ext cx="11132059" cy="6863426"/>
          </a:xfrm>
          <a:custGeom>
            <a:avLst/>
            <a:gdLst/>
            <a:ahLst/>
            <a:cxnLst/>
            <a:rect l="l" t="t" r="r" b="b"/>
            <a:pathLst>
              <a:path w="11132059" h="6863426">
                <a:moveTo>
                  <a:pt x="0" y="0"/>
                </a:moveTo>
                <a:lnTo>
                  <a:pt x="11132059" y="0"/>
                </a:lnTo>
                <a:lnTo>
                  <a:pt x="11132059" y="6863426"/>
                </a:lnTo>
                <a:lnTo>
                  <a:pt x="0" y="686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3" name="Freeform 3"/>
          <p:cNvSpPr/>
          <p:nvPr/>
        </p:nvSpPr>
        <p:spPr>
          <a:xfrm>
            <a:off x="4011882" y="3025084"/>
            <a:ext cx="10428216" cy="1802037"/>
          </a:xfrm>
          <a:custGeom>
            <a:avLst/>
            <a:gdLst/>
            <a:ahLst/>
            <a:cxnLst/>
            <a:rect l="l" t="t" r="r" b="b"/>
            <a:pathLst>
              <a:path w="10428216" h="1802037">
                <a:moveTo>
                  <a:pt x="0" y="0"/>
                </a:moveTo>
                <a:lnTo>
                  <a:pt x="10428216" y="0"/>
                </a:lnTo>
                <a:lnTo>
                  <a:pt x="10428216" y="1802037"/>
                </a:lnTo>
                <a:lnTo>
                  <a:pt x="0" y="1802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4" name="Freeform 4"/>
          <p:cNvSpPr/>
          <p:nvPr/>
        </p:nvSpPr>
        <p:spPr>
          <a:xfrm>
            <a:off x="4011882" y="4905389"/>
            <a:ext cx="10428216" cy="1802037"/>
          </a:xfrm>
          <a:custGeom>
            <a:avLst/>
            <a:gdLst/>
            <a:ahLst/>
            <a:cxnLst/>
            <a:rect l="l" t="t" r="r" b="b"/>
            <a:pathLst>
              <a:path w="10428216" h="1802037">
                <a:moveTo>
                  <a:pt x="0" y="0"/>
                </a:moveTo>
                <a:lnTo>
                  <a:pt x="10428216" y="0"/>
                </a:lnTo>
                <a:lnTo>
                  <a:pt x="10428216" y="1802037"/>
                </a:lnTo>
                <a:lnTo>
                  <a:pt x="0" y="1802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5" name="Freeform 5"/>
          <p:cNvSpPr/>
          <p:nvPr/>
        </p:nvSpPr>
        <p:spPr>
          <a:xfrm>
            <a:off x="4011882" y="6862219"/>
            <a:ext cx="10428216" cy="1802037"/>
          </a:xfrm>
          <a:custGeom>
            <a:avLst/>
            <a:gdLst/>
            <a:ahLst/>
            <a:cxnLst/>
            <a:rect l="l" t="t" r="r" b="b"/>
            <a:pathLst>
              <a:path w="10428216" h="1802037">
                <a:moveTo>
                  <a:pt x="0" y="0"/>
                </a:moveTo>
                <a:lnTo>
                  <a:pt x="10428216" y="0"/>
                </a:lnTo>
                <a:lnTo>
                  <a:pt x="10428216" y="1802037"/>
                </a:lnTo>
                <a:lnTo>
                  <a:pt x="0" y="1802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Freeform 6"/>
          <p:cNvSpPr/>
          <p:nvPr/>
        </p:nvSpPr>
        <p:spPr>
          <a:xfrm>
            <a:off x="4048047" y="3025084"/>
            <a:ext cx="1543050" cy="1765872"/>
          </a:xfrm>
          <a:custGeom>
            <a:avLst/>
            <a:gdLst/>
            <a:ahLst/>
            <a:cxnLst/>
            <a:rect l="l" t="t" r="r" b="b"/>
            <a:pathLst>
              <a:path w="1543050" h="1765872">
                <a:moveTo>
                  <a:pt x="0" y="0"/>
                </a:moveTo>
                <a:lnTo>
                  <a:pt x="1543050" y="0"/>
                </a:lnTo>
                <a:lnTo>
                  <a:pt x="1543050" y="1765872"/>
                </a:lnTo>
                <a:lnTo>
                  <a:pt x="0" y="1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7" name="Freeform 7"/>
          <p:cNvSpPr/>
          <p:nvPr/>
        </p:nvSpPr>
        <p:spPr>
          <a:xfrm>
            <a:off x="4048047" y="4905389"/>
            <a:ext cx="1543050" cy="1765872"/>
          </a:xfrm>
          <a:custGeom>
            <a:avLst/>
            <a:gdLst/>
            <a:ahLst/>
            <a:cxnLst/>
            <a:rect l="l" t="t" r="r" b="b"/>
            <a:pathLst>
              <a:path w="1543050" h="1765872">
                <a:moveTo>
                  <a:pt x="0" y="0"/>
                </a:moveTo>
                <a:lnTo>
                  <a:pt x="1543050" y="0"/>
                </a:lnTo>
                <a:lnTo>
                  <a:pt x="1543050" y="1765872"/>
                </a:lnTo>
                <a:lnTo>
                  <a:pt x="0" y="1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Freeform 8"/>
          <p:cNvSpPr/>
          <p:nvPr/>
        </p:nvSpPr>
        <p:spPr>
          <a:xfrm>
            <a:off x="4048047" y="6862219"/>
            <a:ext cx="1543050" cy="1765872"/>
          </a:xfrm>
          <a:custGeom>
            <a:avLst/>
            <a:gdLst/>
            <a:ahLst/>
            <a:cxnLst/>
            <a:rect l="l" t="t" r="r" b="b"/>
            <a:pathLst>
              <a:path w="1543050" h="1765872">
                <a:moveTo>
                  <a:pt x="0" y="0"/>
                </a:moveTo>
                <a:lnTo>
                  <a:pt x="1543050" y="0"/>
                </a:lnTo>
                <a:lnTo>
                  <a:pt x="1543050" y="1765872"/>
                </a:lnTo>
                <a:lnTo>
                  <a:pt x="0" y="1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9" name="Group 9"/>
          <p:cNvGrpSpPr/>
          <p:nvPr/>
        </p:nvGrpSpPr>
        <p:grpSpPr>
          <a:xfrm>
            <a:off x="3512378" y="684198"/>
            <a:ext cx="11197651" cy="482789"/>
            <a:chOff x="0" y="0"/>
            <a:chExt cx="14930201" cy="6437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930247" cy="643763"/>
            </a:xfrm>
            <a:custGeom>
              <a:avLst/>
              <a:gdLst/>
              <a:ahLst/>
              <a:cxnLst/>
              <a:rect l="l" t="t" r="r" b="b"/>
              <a:pathLst>
                <a:path w="14930247" h="643763">
                  <a:moveTo>
                    <a:pt x="0" y="0"/>
                  </a:moveTo>
                  <a:lnTo>
                    <a:pt x="14930247" y="0"/>
                  </a:lnTo>
                  <a:lnTo>
                    <a:pt x="14930247" y="643763"/>
                  </a:lnTo>
                  <a:lnTo>
                    <a:pt x="0" y="643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9520" b="-179513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577971" y="1015875"/>
            <a:ext cx="11132059" cy="1485398"/>
          </a:xfrm>
          <a:custGeom>
            <a:avLst/>
            <a:gdLst/>
            <a:ahLst/>
            <a:cxnLst/>
            <a:rect l="l" t="t" r="r" b="b"/>
            <a:pathLst>
              <a:path w="11132059" h="1485398">
                <a:moveTo>
                  <a:pt x="0" y="0"/>
                </a:moveTo>
                <a:lnTo>
                  <a:pt x="11132059" y="0"/>
                </a:lnTo>
                <a:lnTo>
                  <a:pt x="11132059" y="1485398"/>
                </a:lnTo>
                <a:lnTo>
                  <a:pt x="0" y="148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2" name="TextBox 12"/>
          <p:cNvSpPr txBox="1"/>
          <p:nvPr/>
        </p:nvSpPr>
        <p:spPr>
          <a:xfrm>
            <a:off x="2058190" y="1411809"/>
            <a:ext cx="1417161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b="1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Funcionalidades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34473" y="3378856"/>
            <a:ext cx="8435870" cy="162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8"/>
              </a:lnSpc>
            </a:pPr>
            <a:r>
              <a:rPr lang="en-US" sz="3298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Coleta automática de dados históricos de ações via yfinance.</a:t>
            </a:r>
          </a:p>
          <a:p>
            <a:pPr algn="l">
              <a:lnSpc>
                <a:spcPts val="4289"/>
              </a:lnSpc>
            </a:pPr>
            <a:endParaRPr lang="en-US" sz="3298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623401" y="-5777917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5" name="Freeform 15"/>
          <p:cNvSpPr/>
          <p:nvPr/>
        </p:nvSpPr>
        <p:spPr>
          <a:xfrm>
            <a:off x="-5249110" y="6068545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6" name="Freeform 16"/>
          <p:cNvSpPr/>
          <p:nvPr/>
        </p:nvSpPr>
        <p:spPr>
          <a:xfrm>
            <a:off x="12623401" y="-6138673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7" name="Freeform 17"/>
          <p:cNvSpPr/>
          <p:nvPr/>
        </p:nvSpPr>
        <p:spPr>
          <a:xfrm>
            <a:off x="-5213023" y="6427492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8" name="Freeform 18"/>
          <p:cNvSpPr/>
          <p:nvPr/>
        </p:nvSpPr>
        <p:spPr>
          <a:xfrm>
            <a:off x="12623401" y="-6597818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9" name="Freeform 19"/>
          <p:cNvSpPr/>
          <p:nvPr/>
        </p:nvSpPr>
        <p:spPr>
          <a:xfrm>
            <a:off x="-5167094" y="6884333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3577971" y="9237227"/>
            <a:ext cx="11132059" cy="479961"/>
            <a:chOff x="0" y="0"/>
            <a:chExt cx="14842745" cy="6399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842744" cy="639953"/>
            </a:xfrm>
            <a:custGeom>
              <a:avLst/>
              <a:gdLst/>
              <a:ahLst/>
              <a:cxnLst/>
              <a:rect l="l" t="t" r="r" b="b"/>
              <a:pathLst>
                <a:path w="14842744" h="639953">
                  <a:moveTo>
                    <a:pt x="0" y="0"/>
                  </a:moveTo>
                  <a:lnTo>
                    <a:pt x="14842744" y="0"/>
                  </a:lnTo>
                  <a:lnTo>
                    <a:pt x="14842744" y="639953"/>
                  </a:lnTo>
                  <a:lnTo>
                    <a:pt x="0" y="639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9531" b="-179530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734473" y="5138563"/>
            <a:ext cx="8419715" cy="162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3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Avaliação de ações com base em critérios financeiros.</a:t>
            </a:r>
          </a:p>
          <a:p>
            <a:pPr algn="l">
              <a:lnSpc>
                <a:spcPts val="4290"/>
              </a:lnSpc>
            </a:pPr>
            <a:endParaRPr lang="en-US" sz="330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734473" y="7057130"/>
            <a:ext cx="8419715" cy="162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3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Geração de gráficos de preço de fechamento das ações.</a:t>
            </a:r>
          </a:p>
          <a:p>
            <a:pPr algn="l">
              <a:lnSpc>
                <a:spcPts val="4289"/>
              </a:lnSpc>
            </a:pPr>
            <a:endParaRPr lang="en-US" sz="330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552872" y="3299497"/>
            <a:ext cx="533400" cy="113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52872" y="5180361"/>
            <a:ext cx="533400" cy="113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52872" y="7097951"/>
            <a:ext cx="533400" cy="113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77971" y="2356612"/>
            <a:ext cx="11132059" cy="6863426"/>
          </a:xfrm>
          <a:custGeom>
            <a:avLst/>
            <a:gdLst/>
            <a:ahLst/>
            <a:cxnLst/>
            <a:rect l="l" t="t" r="r" b="b"/>
            <a:pathLst>
              <a:path w="11132059" h="6863426">
                <a:moveTo>
                  <a:pt x="0" y="0"/>
                </a:moveTo>
                <a:lnTo>
                  <a:pt x="11132059" y="0"/>
                </a:lnTo>
                <a:lnTo>
                  <a:pt x="11132059" y="6863426"/>
                </a:lnTo>
                <a:lnTo>
                  <a:pt x="0" y="686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3" name="Freeform 3"/>
          <p:cNvSpPr/>
          <p:nvPr/>
        </p:nvSpPr>
        <p:spPr>
          <a:xfrm>
            <a:off x="4011882" y="3025084"/>
            <a:ext cx="10428216" cy="1802037"/>
          </a:xfrm>
          <a:custGeom>
            <a:avLst/>
            <a:gdLst/>
            <a:ahLst/>
            <a:cxnLst/>
            <a:rect l="l" t="t" r="r" b="b"/>
            <a:pathLst>
              <a:path w="10428216" h="1802037">
                <a:moveTo>
                  <a:pt x="0" y="0"/>
                </a:moveTo>
                <a:lnTo>
                  <a:pt x="10428216" y="0"/>
                </a:lnTo>
                <a:lnTo>
                  <a:pt x="10428216" y="1802037"/>
                </a:lnTo>
                <a:lnTo>
                  <a:pt x="0" y="1802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4" name="Freeform 4"/>
          <p:cNvSpPr/>
          <p:nvPr/>
        </p:nvSpPr>
        <p:spPr>
          <a:xfrm>
            <a:off x="4011882" y="4905389"/>
            <a:ext cx="10428216" cy="1802037"/>
          </a:xfrm>
          <a:custGeom>
            <a:avLst/>
            <a:gdLst/>
            <a:ahLst/>
            <a:cxnLst/>
            <a:rect l="l" t="t" r="r" b="b"/>
            <a:pathLst>
              <a:path w="10428216" h="1802037">
                <a:moveTo>
                  <a:pt x="0" y="0"/>
                </a:moveTo>
                <a:lnTo>
                  <a:pt x="10428216" y="0"/>
                </a:lnTo>
                <a:lnTo>
                  <a:pt x="10428216" y="1802037"/>
                </a:lnTo>
                <a:lnTo>
                  <a:pt x="0" y="1802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5" name="Freeform 5"/>
          <p:cNvSpPr/>
          <p:nvPr/>
        </p:nvSpPr>
        <p:spPr>
          <a:xfrm>
            <a:off x="4011882" y="6862219"/>
            <a:ext cx="10428216" cy="1802037"/>
          </a:xfrm>
          <a:custGeom>
            <a:avLst/>
            <a:gdLst/>
            <a:ahLst/>
            <a:cxnLst/>
            <a:rect l="l" t="t" r="r" b="b"/>
            <a:pathLst>
              <a:path w="10428216" h="1802037">
                <a:moveTo>
                  <a:pt x="0" y="0"/>
                </a:moveTo>
                <a:lnTo>
                  <a:pt x="10428216" y="0"/>
                </a:lnTo>
                <a:lnTo>
                  <a:pt x="10428216" y="1802037"/>
                </a:lnTo>
                <a:lnTo>
                  <a:pt x="0" y="1802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6" name="Freeform 6"/>
          <p:cNvSpPr/>
          <p:nvPr/>
        </p:nvSpPr>
        <p:spPr>
          <a:xfrm>
            <a:off x="4048047" y="3025084"/>
            <a:ext cx="1543050" cy="1765872"/>
          </a:xfrm>
          <a:custGeom>
            <a:avLst/>
            <a:gdLst/>
            <a:ahLst/>
            <a:cxnLst/>
            <a:rect l="l" t="t" r="r" b="b"/>
            <a:pathLst>
              <a:path w="1543050" h="1765872">
                <a:moveTo>
                  <a:pt x="0" y="0"/>
                </a:moveTo>
                <a:lnTo>
                  <a:pt x="1543050" y="0"/>
                </a:lnTo>
                <a:lnTo>
                  <a:pt x="1543050" y="1765872"/>
                </a:lnTo>
                <a:lnTo>
                  <a:pt x="0" y="1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7" name="Freeform 7"/>
          <p:cNvSpPr/>
          <p:nvPr/>
        </p:nvSpPr>
        <p:spPr>
          <a:xfrm>
            <a:off x="4048047" y="4905389"/>
            <a:ext cx="1543050" cy="1765872"/>
          </a:xfrm>
          <a:custGeom>
            <a:avLst/>
            <a:gdLst/>
            <a:ahLst/>
            <a:cxnLst/>
            <a:rect l="l" t="t" r="r" b="b"/>
            <a:pathLst>
              <a:path w="1543050" h="1765872">
                <a:moveTo>
                  <a:pt x="0" y="0"/>
                </a:moveTo>
                <a:lnTo>
                  <a:pt x="1543050" y="0"/>
                </a:lnTo>
                <a:lnTo>
                  <a:pt x="1543050" y="1765872"/>
                </a:lnTo>
                <a:lnTo>
                  <a:pt x="0" y="1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8" name="Freeform 8"/>
          <p:cNvSpPr/>
          <p:nvPr/>
        </p:nvSpPr>
        <p:spPr>
          <a:xfrm>
            <a:off x="4048047" y="6862219"/>
            <a:ext cx="1543050" cy="1765872"/>
          </a:xfrm>
          <a:custGeom>
            <a:avLst/>
            <a:gdLst/>
            <a:ahLst/>
            <a:cxnLst/>
            <a:rect l="l" t="t" r="r" b="b"/>
            <a:pathLst>
              <a:path w="1543050" h="1765872">
                <a:moveTo>
                  <a:pt x="0" y="0"/>
                </a:moveTo>
                <a:lnTo>
                  <a:pt x="1543050" y="0"/>
                </a:lnTo>
                <a:lnTo>
                  <a:pt x="1543050" y="1765872"/>
                </a:lnTo>
                <a:lnTo>
                  <a:pt x="0" y="1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9" name="Group 9"/>
          <p:cNvGrpSpPr/>
          <p:nvPr/>
        </p:nvGrpSpPr>
        <p:grpSpPr>
          <a:xfrm>
            <a:off x="3512378" y="684198"/>
            <a:ext cx="11197651" cy="482789"/>
            <a:chOff x="0" y="0"/>
            <a:chExt cx="14930201" cy="6437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930247" cy="643763"/>
            </a:xfrm>
            <a:custGeom>
              <a:avLst/>
              <a:gdLst/>
              <a:ahLst/>
              <a:cxnLst/>
              <a:rect l="l" t="t" r="r" b="b"/>
              <a:pathLst>
                <a:path w="14930247" h="643763">
                  <a:moveTo>
                    <a:pt x="0" y="0"/>
                  </a:moveTo>
                  <a:lnTo>
                    <a:pt x="14930247" y="0"/>
                  </a:lnTo>
                  <a:lnTo>
                    <a:pt x="14930247" y="643763"/>
                  </a:lnTo>
                  <a:lnTo>
                    <a:pt x="0" y="643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9520" b="-179513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577971" y="1015875"/>
            <a:ext cx="11132059" cy="1485398"/>
          </a:xfrm>
          <a:custGeom>
            <a:avLst/>
            <a:gdLst/>
            <a:ahLst/>
            <a:cxnLst/>
            <a:rect l="l" t="t" r="r" b="b"/>
            <a:pathLst>
              <a:path w="11132059" h="1485398">
                <a:moveTo>
                  <a:pt x="0" y="0"/>
                </a:moveTo>
                <a:lnTo>
                  <a:pt x="11132059" y="0"/>
                </a:lnTo>
                <a:lnTo>
                  <a:pt x="11132059" y="1485398"/>
                </a:lnTo>
                <a:lnTo>
                  <a:pt x="0" y="148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2" name="TextBox 12"/>
          <p:cNvSpPr txBox="1"/>
          <p:nvPr/>
        </p:nvSpPr>
        <p:spPr>
          <a:xfrm>
            <a:off x="2058190" y="1411809"/>
            <a:ext cx="1417161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 b="1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Funcionalidades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34473" y="3378856"/>
            <a:ext cx="8435870" cy="162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8"/>
              </a:lnSpc>
            </a:pPr>
            <a:r>
              <a:rPr lang="en-US" sz="3298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Geração de gráficos de valorização/desvalorização anual das ações.</a:t>
            </a:r>
          </a:p>
          <a:p>
            <a:pPr algn="l">
              <a:lnSpc>
                <a:spcPts val="4289"/>
              </a:lnSpc>
            </a:pPr>
            <a:endParaRPr lang="en-US" sz="3298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623401" y="-5777917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5" name="Freeform 15"/>
          <p:cNvSpPr/>
          <p:nvPr/>
        </p:nvSpPr>
        <p:spPr>
          <a:xfrm>
            <a:off x="-5249110" y="6068545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6" name="Freeform 16"/>
          <p:cNvSpPr/>
          <p:nvPr/>
        </p:nvSpPr>
        <p:spPr>
          <a:xfrm>
            <a:off x="12623401" y="-6138673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7" name="Freeform 17"/>
          <p:cNvSpPr/>
          <p:nvPr/>
        </p:nvSpPr>
        <p:spPr>
          <a:xfrm>
            <a:off x="-5213023" y="6427492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8" name="Freeform 18"/>
          <p:cNvSpPr/>
          <p:nvPr/>
        </p:nvSpPr>
        <p:spPr>
          <a:xfrm>
            <a:off x="12623401" y="-6597818"/>
            <a:ext cx="10370788" cy="10370788"/>
          </a:xfrm>
          <a:custGeom>
            <a:avLst/>
            <a:gdLst/>
            <a:ahLst/>
            <a:cxnLst/>
            <a:rect l="l" t="t" r="r" b="b"/>
            <a:pathLst>
              <a:path w="10370788" h="10370788">
                <a:moveTo>
                  <a:pt x="0" y="0"/>
                </a:moveTo>
                <a:lnTo>
                  <a:pt x="10370788" y="0"/>
                </a:lnTo>
                <a:lnTo>
                  <a:pt x="10370788" y="10370788"/>
                </a:lnTo>
                <a:lnTo>
                  <a:pt x="0" y="103707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9" name="Freeform 19"/>
          <p:cNvSpPr/>
          <p:nvPr/>
        </p:nvSpPr>
        <p:spPr>
          <a:xfrm>
            <a:off x="-5167094" y="6884333"/>
            <a:ext cx="10528214" cy="10109328"/>
          </a:xfrm>
          <a:custGeom>
            <a:avLst/>
            <a:gdLst/>
            <a:ahLst/>
            <a:cxnLst/>
            <a:rect l="l" t="t" r="r" b="b"/>
            <a:pathLst>
              <a:path w="10528214" h="10109328">
                <a:moveTo>
                  <a:pt x="0" y="0"/>
                </a:moveTo>
                <a:lnTo>
                  <a:pt x="10528213" y="0"/>
                </a:lnTo>
                <a:lnTo>
                  <a:pt x="10528213" y="10109328"/>
                </a:lnTo>
                <a:lnTo>
                  <a:pt x="0" y="101093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3577971" y="9237227"/>
            <a:ext cx="11132059" cy="479961"/>
            <a:chOff x="0" y="0"/>
            <a:chExt cx="14842745" cy="6399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842744" cy="639953"/>
            </a:xfrm>
            <a:custGeom>
              <a:avLst/>
              <a:gdLst/>
              <a:ahLst/>
              <a:cxnLst/>
              <a:rect l="l" t="t" r="r" b="b"/>
              <a:pathLst>
                <a:path w="14842744" h="639953">
                  <a:moveTo>
                    <a:pt x="0" y="0"/>
                  </a:moveTo>
                  <a:lnTo>
                    <a:pt x="14842744" y="0"/>
                  </a:lnTo>
                  <a:lnTo>
                    <a:pt x="14842744" y="639953"/>
                  </a:lnTo>
                  <a:lnTo>
                    <a:pt x="0" y="639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9531" b="-179530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734473" y="5138563"/>
            <a:ext cx="8419715" cy="1624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3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Cálculo de pontuações e distribuição percentual das ações na carteira.</a:t>
            </a:r>
          </a:p>
          <a:p>
            <a:pPr algn="l">
              <a:lnSpc>
                <a:spcPts val="4290"/>
              </a:lnSpc>
            </a:pPr>
            <a:endParaRPr lang="en-US" sz="330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734473" y="7057130"/>
            <a:ext cx="8419715" cy="162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3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Criação de uma tabela visual comparando ações e critérios financeiros.</a:t>
            </a:r>
          </a:p>
          <a:p>
            <a:pPr algn="l">
              <a:lnSpc>
                <a:spcPts val="4289"/>
              </a:lnSpc>
            </a:pPr>
            <a:endParaRPr lang="en-US" sz="330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552872" y="3299497"/>
            <a:ext cx="533400" cy="113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52872" y="5180361"/>
            <a:ext cx="533400" cy="113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52872" y="7097951"/>
            <a:ext cx="533400" cy="113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857</Words>
  <Application>Microsoft Office PowerPoint</Application>
  <PresentationFormat>Personalizar</PresentationFormat>
  <Paragraphs>81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Open Sans Bold</vt:lpstr>
      <vt:lpstr>Jannah Medium</vt:lpstr>
      <vt:lpstr>Jannah Heavy</vt:lpstr>
      <vt:lpstr>Arial</vt:lpstr>
      <vt:lpstr>Open Sans</vt:lpstr>
      <vt:lpstr>Calibri</vt:lpstr>
      <vt:lpstr>Jannah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Apresentação.pptx</dc:title>
  <cp:lastModifiedBy>Marcelo Ferreira de Almeida</cp:lastModifiedBy>
  <cp:revision>2</cp:revision>
  <dcterms:created xsi:type="dcterms:W3CDTF">2006-08-16T00:00:00Z</dcterms:created>
  <dcterms:modified xsi:type="dcterms:W3CDTF">2024-09-25T00:23:22Z</dcterms:modified>
  <dc:identifier>DAGRg6OZTog</dc:identifier>
</cp:coreProperties>
</file>